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61" r:id="rId3"/>
    <p:sldId id="272" r:id="rId4"/>
    <p:sldId id="271" r:id="rId5"/>
    <p:sldId id="269" r:id="rId6"/>
    <p:sldId id="270" r:id="rId7"/>
    <p:sldId id="259" r:id="rId8"/>
    <p:sldId id="262" r:id="rId9"/>
    <p:sldId id="263" r:id="rId10"/>
    <p:sldId id="264" r:id="rId11"/>
    <p:sldId id="265" r:id="rId12"/>
    <p:sldId id="267" r:id="rId13"/>
    <p:sldId id="26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5DCB9F0-ED40-4E13-89F3-6B3ED2B83EEB}" type="datetimeFigureOut">
              <a:rPr lang="en-US" smtClean="0"/>
              <a:t>7/15/2014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62CF8110-E672-4BA1-9508-24AD74E05C00}"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5DCB9F0-ED40-4E13-89F3-6B3ED2B83EEB}" type="datetimeFigureOut">
              <a:rPr lang="en-US" smtClean="0"/>
              <a:t>7/15/2014</a:t>
            </a:fld>
            <a:endParaRPr lang="en-US"/>
          </a:p>
        </p:txBody>
      </p:sp>
      <p:sp>
        <p:nvSpPr>
          <p:cNvPr id="14" name="Slide Number Placeholder 13"/>
          <p:cNvSpPr>
            <a:spLocks noGrp="1"/>
          </p:cNvSpPr>
          <p:nvPr>
            <p:ph type="sldNum" sz="quarter" idx="11"/>
          </p:nvPr>
        </p:nvSpPr>
        <p:spPr/>
        <p:txBody>
          <a:bodyPr/>
          <a:lstStyle/>
          <a:p>
            <a:fld id="{62CF8110-E672-4BA1-9508-24AD74E05C0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5DCB9F0-ED40-4E13-89F3-6B3ED2B83EEB}" type="datetimeFigureOut">
              <a:rPr lang="en-US" smtClean="0"/>
              <a:t>7/15/2014</a:t>
            </a:fld>
            <a:endParaRPr lang="en-US"/>
          </a:p>
        </p:txBody>
      </p:sp>
      <p:sp>
        <p:nvSpPr>
          <p:cNvPr id="14" name="Slide Number Placeholder 13"/>
          <p:cNvSpPr>
            <a:spLocks noGrp="1"/>
          </p:cNvSpPr>
          <p:nvPr>
            <p:ph type="sldNum" sz="quarter" idx="11"/>
          </p:nvPr>
        </p:nvSpPr>
        <p:spPr/>
        <p:txBody>
          <a:bodyPr/>
          <a:lstStyle/>
          <a:p>
            <a:fld id="{62CF8110-E672-4BA1-9508-24AD74E05C0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DEB99A98-A0A2-476E-8C2A-E4D8DAFAE55B}"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extLst>
      <p:ext uri="{BB962C8B-B14F-4D97-AF65-F5344CB8AC3E}">
        <p14:creationId xmlns:p14="http://schemas.microsoft.com/office/powerpoint/2010/main" val="311113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45DCB9F0-ED40-4E13-89F3-6B3ED2B83EEB}" type="datetimeFigureOut">
              <a:rPr lang="en-US" smtClean="0"/>
              <a:t>7/15/2014</a:t>
            </a:fld>
            <a:endParaRPr lang="en-US"/>
          </a:p>
        </p:txBody>
      </p:sp>
      <p:sp>
        <p:nvSpPr>
          <p:cNvPr id="11" name="Slide Number Placeholder 10"/>
          <p:cNvSpPr>
            <a:spLocks noGrp="1"/>
          </p:cNvSpPr>
          <p:nvPr>
            <p:ph type="sldNum" sz="quarter" idx="11"/>
          </p:nvPr>
        </p:nvSpPr>
        <p:spPr/>
        <p:txBody>
          <a:bodyPr/>
          <a:lstStyle/>
          <a:p>
            <a:fld id="{62CF8110-E672-4BA1-9508-24AD74E05C00}"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5DCB9F0-ED40-4E13-89F3-6B3ED2B83EEB}" type="datetimeFigureOut">
              <a:rPr lang="en-US" smtClean="0"/>
              <a:t>7/15/2014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62CF8110-E672-4BA1-9508-24AD74E05C00}"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45DCB9F0-ED40-4E13-89F3-6B3ED2B83EEB}" type="datetimeFigureOut">
              <a:rPr lang="en-US" smtClean="0"/>
              <a:t>7/15/2014</a:t>
            </a:fld>
            <a:endParaRPr lang="en-US"/>
          </a:p>
        </p:txBody>
      </p:sp>
      <p:sp>
        <p:nvSpPr>
          <p:cNvPr id="13" name="Slide Number Placeholder 12"/>
          <p:cNvSpPr>
            <a:spLocks noGrp="1"/>
          </p:cNvSpPr>
          <p:nvPr>
            <p:ph type="sldNum" sz="quarter" idx="11"/>
          </p:nvPr>
        </p:nvSpPr>
        <p:spPr/>
        <p:txBody>
          <a:bodyPr/>
          <a:lstStyle/>
          <a:p>
            <a:fld id="{62CF8110-E672-4BA1-9508-24AD74E05C0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45DCB9F0-ED40-4E13-89F3-6B3ED2B83EEB}" type="datetimeFigureOut">
              <a:rPr lang="en-US" smtClean="0"/>
              <a:t>7/15/2014</a:t>
            </a:fld>
            <a:endParaRPr lang="en-US"/>
          </a:p>
        </p:txBody>
      </p:sp>
      <p:sp>
        <p:nvSpPr>
          <p:cNvPr id="14" name="Slide Number Placeholder 13"/>
          <p:cNvSpPr>
            <a:spLocks noGrp="1"/>
          </p:cNvSpPr>
          <p:nvPr>
            <p:ph type="sldNum" sz="quarter" idx="11"/>
          </p:nvPr>
        </p:nvSpPr>
        <p:spPr/>
        <p:txBody>
          <a:bodyPr/>
          <a:lstStyle/>
          <a:p>
            <a:fld id="{62CF8110-E672-4BA1-9508-24AD74E05C0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45DCB9F0-ED40-4E13-89F3-6B3ED2B83EEB}" type="datetimeFigureOut">
              <a:rPr lang="en-US" smtClean="0"/>
              <a:t>7/15/2014</a:t>
            </a:fld>
            <a:endParaRPr lang="en-US"/>
          </a:p>
        </p:txBody>
      </p:sp>
      <p:sp>
        <p:nvSpPr>
          <p:cNvPr id="10" name="Slide Number Placeholder 9"/>
          <p:cNvSpPr>
            <a:spLocks noGrp="1"/>
          </p:cNvSpPr>
          <p:nvPr>
            <p:ph type="sldNum" sz="quarter" idx="11"/>
          </p:nvPr>
        </p:nvSpPr>
        <p:spPr/>
        <p:txBody>
          <a:bodyPr/>
          <a:lstStyle/>
          <a:p>
            <a:fld id="{62CF8110-E672-4BA1-9508-24AD74E05C00}"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5DCB9F0-ED40-4E13-89F3-6B3ED2B83EEB}" type="datetimeFigureOut">
              <a:rPr lang="en-US" smtClean="0"/>
              <a:t>7/15/2014</a:t>
            </a:fld>
            <a:endParaRPr lang="en-US"/>
          </a:p>
        </p:txBody>
      </p:sp>
      <p:sp>
        <p:nvSpPr>
          <p:cNvPr id="9" name="Slide Number Placeholder 8"/>
          <p:cNvSpPr>
            <a:spLocks noGrp="1"/>
          </p:cNvSpPr>
          <p:nvPr>
            <p:ph type="sldNum" sz="quarter" idx="11"/>
          </p:nvPr>
        </p:nvSpPr>
        <p:spPr/>
        <p:txBody>
          <a:bodyPr/>
          <a:lstStyle/>
          <a:p>
            <a:fld id="{62CF8110-E672-4BA1-9508-24AD74E05C0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5DCB9F0-ED40-4E13-89F3-6B3ED2B83EEB}" type="datetimeFigureOut">
              <a:rPr lang="en-US" smtClean="0"/>
              <a:t>7/15/2014</a:t>
            </a:fld>
            <a:endParaRPr lang="en-US"/>
          </a:p>
        </p:txBody>
      </p:sp>
      <p:sp>
        <p:nvSpPr>
          <p:cNvPr id="16" name="Slide Number Placeholder 15"/>
          <p:cNvSpPr>
            <a:spLocks noGrp="1"/>
          </p:cNvSpPr>
          <p:nvPr>
            <p:ph type="sldNum" sz="quarter" idx="11"/>
          </p:nvPr>
        </p:nvSpPr>
        <p:spPr/>
        <p:txBody>
          <a:bodyPr/>
          <a:lstStyle/>
          <a:p>
            <a:fld id="{62CF8110-E672-4BA1-9508-24AD74E05C0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45DCB9F0-ED40-4E13-89F3-6B3ED2B83EEB}" type="datetimeFigureOut">
              <a:rPr lang="en-US" smtClean="0"/>
              <a:t>7/15/2014</a:t>
            </a:fld>
            <a:endParaRPr lang="en-US"/>
          </a:p>
        </p:txBody>
      </p:sp>
      <p:sp>
        <p:nvSpPr>
          <p:cNvPr id="17" name="Slide Number Placeholder 16"/>
          <p:cNvSpPr>
            <a:spLocks noGrp="1"/>
          </p:cNvSpPr>
          <p:nvPr>
            <p:ph type="sldNum" sz="quarter" idx="11"/>
          </p:nvPr>
        </p:nvSpPr>
        <p:spPr/>
        <p:txBody>
          <a:bodyPr/>
          <a:lstStyle/>
          <a:p>
            <a:fld id="{62CF8110-E672-4BA1-9508-24AD74E05C0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62CF8110-E672-4BA1-9508-24AD74E05C00}"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5DCB9F0-ED40-4E13-89F3-6B3ED2B83EEB}" type="datetimeFigureOut">
              <a:rPr lang="en-US" smtClean="0"/>
              <a:t>7/15/2014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p:txBody>
          <a:bodyPr>
            <a:normAutofit lnSpcReduction="10000"/>
          </a:bodyPr>
          <a:lstStyle/>
          <a:p>
            <a:pPr eaLnBrk="1" hangingPunct="1">
              <a:lnSpc>
                <a:spcPct val="80000"/>
              </a:lnSpc>
            </a:pPr>
            <a:r>
              <a:rPr lang="en-US" sz="2600" i="1" dirty="0" smtClean="0"/>
              <a:t>Ted Hodgson, Mike Waters</a:t>
            </a:r>
          </a:p>
          <a:p>
            <a:pPr eaLnBrk="1" hangingPunct="1">
              <a:lnSpc>
                <a:spcPct val="80000"/>
              </a:lnSpc>
            </a:pPr>
            <a:r>
              <a:rPr lang="en-US" sz="2600" dirty="0" smtClean="0"/>
              <a:t>Department of Mathematics</a:t>
            </a:r>
          </a:p>
          <a:p>
            <a:pPr eaLnBrk="1" hangingPunct="1">
              <a:lnSpc>
                <a:spcPct val="80000"/>
              </a:lnSpc>
            </a:pPr>
            <a:r>
              <a:rPr lang="en-US" sz="2600" dirty="0" smtClean="0"/>
              <a:t>Northern Kentucky University</a:t>
            </a:r>
          </a:p>
          <a:p>
            <a:pPr eaLnBrk="1" hangingPunct="1">
              <a:lnSpc>
                <a:spcPct val="80000"/>
              </a:lnSpc>
            </a:pPr>
            <a:r>
              <a:rPr lang="en-US" sz="2600" dirty="0" smtClean="0"/>
              <a:t>hodgsont1@nku.edu</a:t>
            </a:r>
          </a:p>
        </p:txBody>
      </p:sp>
      <p:sp>
        <p:nvSpPr>
          <p:cNvPr id="4098" name="Rectangle 2"/>
          <p:cNvSpPr>
            <a:spLocks noGrp="1" noChangeArrowheads="1"/>
          </p:cNvSpPr>
          <p:nvPr>
            <p:ph type="title"/>
          </p:nvPr>
        </p:nvSpPr>
        <p:spPr>
          <a:xfrm>
            <a:off x="685800" y="914400"/>
            <a:ext cx="5715000" cy="2133600"/>
          </a:xfrm>
        </p:spPr>
        <p:txBody>
          <a:bodyPr>
            <a:normAutofit/>
          </a:bodyPr>
          <a:lstStyle/>
          <a:p>
            <a:pPr algn="r" eaLnBrk="1" hangingPunct="1"/>
            <a:r>
              <a:rPr lang="en-US" sz="4400" dirty="0" smtClean="0"/>
              <a:t>The Flip project</a:t>
            </a:r>
            <a:br>
              <a:rPr lang="en-US" sz="4400" dirty="0" smtClean="0"/>
            </a:br>
            <a:r>
              <a:rPr lang="en-US" sz="4400" dirty="0" smtClean="0"/>
              <a:t>Morning Math Time </a:t>
            </a:r>
          </a:p>
        </p:txBody>
      </p:sp>
    </p:spTree>
    <p:extLst>
      <p:ext uri="{BB962C8B-B14F-4D97-AF65-F5344CB8AC3E}">
        <p14:creationId xmlns:p14="http://schemas.microsoft.com/office/powerpoint/2010/main" val="3291645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315200" cy="646331"/>
          </a:xfrm>
          <a:prstGeom prst="rect">
            <a:avLst/>
          </a:prstGeom>
          <a:noFill/>
        </p:spPr>
        <p:txBody>
          <a:bodyPr wrap="square" rtlCol="0">
            <a:spAutoFit/>
          </a:bodyPr>
          <a:lstStyle/>
          <a:p>
            <a:pPr algn="ctr"/>
            <a:r>
              <a:rPr lang="en-US" sz="3600" b="1" dirty="0" smtClean="0"/>
              <a:t>Algebra Classics</a:t>
            </a:r>
            <a:endParaRPr lang="en-US" sz="3600" b="1" dirty="0"/>
          </a:p>
        </p:txBody>
      </p:sp>
      <p:pic>
        <p:nvPicPr>
          <p:cNvPr id="1026" name="Picture 2" descr="http://s0.geograph.org.uk/geophotos/01/40/07/1400777_1c59ec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752600"/>
            <a:ext cx="3876675" cy="2905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ewsimg.bbc.co.uk/media/images/42802000/jpg/_42802789_po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39624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humbs.dreamstime.com/x/nickels-dimes-pennies-78320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400"/>
            <a:ext cx="2895600" cy="19400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sheknows.com/articles/crave/mixed_nu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97" y="4401846"/>
            <a:ext cx="3637503" cy="219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encrypted-tbn1.gstatic.com/images?q=tbn:ANd9GcRSmFKYM4C660COeDaQLdm1YcHm8KgBtRghxzsprpxkJzzBJZ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9932" y="246965"/>
            <a:ext cx="2471618" cy="158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544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2862322"/>
          </a:xfrm>
          <a:prstGeom prst="rect">
            <a:avLst/>
          </a:prstGeom>
          <a:noFill/>
        </p:spPr>
        <p:txBody>
          <a:bodyPr wrap="square" rtlCol="0">
            <a:spAutoFit/>
          </a:bodyPr>
          <a:lstStyle/>
          <a:p>
            <a:pPr algn="ctr"/>
            <a:r>
              <a:rPr lang="en-US" sz="3600" dirty="0" smtClean="0"/>
              <a:t>Translate the following sentence into “mathematics”</a:t>
            </a:r>
          </a:p>
          <a:p>
            <a:endParaRPr lang="en-US" sz="3600" dirty="0"/>
          </a:p>
          <a:p>
            <a:r>
              <a:rPr lang="en-US" sz="3600" i="1" dirty="0" smtClean="0"/>
              <a:t>There are five times as many teachers as professors at the FLIP workshop. </a:t>
            </a:r>
            <a:endParaRPr lang="en-US" sz="3600" i="1" dirty="0"/>
          </a:p>
        </p:txBody>
      </p:sp>
      <p:pic>
        <p:nvPicPr>
          <p:cNvPr id="2050" name="Picture 2" descr="http://img.gawkerassets.com/img/18e8wkz69rntljpg/k-big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315" y="3243322"/>
            <a:ext cx="5198567" cy="281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0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765" y="609600"/>
            <a:ext cx="6934200" cy="2308324"/>
          </a:xfrm>
          <a:prstGeom prst="rect">
            <a:avLst/>
          </a:prstGeom>
          <a:noFill/>
        </p:spPr>
        <p:txBody>
          <a:bodyPr wrap="square" rtlCol="0">
            <a:spAutoFit/>
          </a:bodyPr>
          <a:lstStyle/>
          <a:p>
            <a:r>
              <a:rPr lang="en-US" sz="3600" dirty="0" smtClean="0"/>
              <a:t>The sum of the ages of Sally and Sue is 44.  Five years ago, the ratio of Sally’s age to Sue’s age </a:t>
            </a:r>
            <a:r>
              <a:rPr lang="en-US" sz="3600" smtClean="0"/>
              <a:t>was </a:t>
            </a:r>
            <a:r>
              <a:rPr lang="en-US" sz="3600"/>
              <a:t>3</a:t>
            </a:r>
            <a:r>
              <a:rPr lang="en-US" sz="3600" smtClean="0"/>
              <a:t>9 to 49.</a:t>
            </a:r>
            <a:endParaRPr lang="en-US" sz="3600" dirty="0" smtClean="0"/>
          </a:p>
          <a:p>
            <a:r>
              <a:rPr lang="en-US" sz="3600" dirty="0" smtClean="0"/>
              <a:t>How old are Sally and Sue? </a:t>
            </a:r>
            <a:endParaRPr lang="en-US" sz="3600" dirty="0"/>
          </a:p>
        </p:txBody>
      </p:sp>
      <p:pic>
        <p:nvPicPr>
          <p:cNvPr id="4098" name="Picture 2" descr="http://pinksmokejs.tripod.com/othercelebs2/IMG_2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917924"/>
            <a:ext cx="4714875"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0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73527"/>
            <a:ext cx="7696200" cy="4031873"/>
          </a:xfrm>
          <a:prstGeom prst="rect">
            <a:avLst/>
          </a:prstGeom>
        </p:spPr>
        <p:txBody>
          <a:bodyPr wrap="square">
            <a:spAutoFit/>
          </a:bodyPr>
          <a:lstStyle/>
          <a:p>
            <a:pPr hangingPunct="0"/>
            <a:r>
              <a:rPr lang="en-US" sz="3200" b="1" dirty="0"/>
              <a:t>The sum of the ages of Mike and Ed is 44.</a:t>
            </a:r>
            <a:endParaRPr lang="en-US" sz="3200" dirty="0"/>
          </a:p>
          <a:p>
            <a:pPr hangingPunct="0"/>
            <a:r>
              <a:rPr lang="en-US" sz="3200" b="1" dirty="0"/>
              <a:t> </a:t>
            </a:r>
            <a:endParaRPr lang="en-US" sz="3200" dirty="0"/>
          </a:p>
          <a:p>
            <a:pPr hangingPunct="0"/>
            <a:r>
              <a:rPr lang="en-US" sz="3200" b="1" dirty="0"/>
              <a:t>Mike is twice as old as Ed was when Mike was half as old as Ed will be when Ed is three times as old as Mike was when Mike was three times as old as Ed.</a:t>
            </a:r>
            <a:endParaRPr lang="en-US" sz="3200" dirty="0"/>
          </a:p>
          <a:p>
            <a:pPr hangingPunct="0"/>
            <a:r>
              <a:rPr lang="en-US" sz="3200" b="1" dirty="0"/>
              <a:t> </a:t>
            </a:r>
            <a:endParaRPr lang="en-US" sz="3200" dirty="0"/>
          </a:p>
          <a:p>
            <a:pPr hangingPunct="0"/>
            <a:r>
              <a:rPr lang="en-US" sz="3200" b="1" dirty="0"/>
              <a:t>How old are Mike and Ed?</a:t>
            </a:r>
            <a:endParaRPr lang="en-US" sz="3200" dirty="0"/>
          </a:p>
        </p:txBody>
      </p:sp>
      <p:pic>
        <p:nvPicPr>
          <p:cNvPr id="3074" name="Picture 2" descr="http://mikesmixrecoverydrink.com/wp-content/uploads/2012/04/Mike-and-Ed-Co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95800"/>
            <a:ext cx="3190875" cy="180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546557"/>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390525" algn="l"/>
              </a:tabLst>
            </a:pPr>
            <a:r>
              <a:rPr lang="en-US" altLang="zh-CN" sz="3600" dirty="0" smtClean="0">
                <a:ea typeface="SimSun" pitchFamily="2" charset="-122"/>
                <a:cs typeface="Times New Roman" pitchFamily="18" charset="0"/>
              </a:rPr>
              <a:t>FRED </a:t>
            </a:r>
            <a:r>
              <a:rPr kumimoji="0" lang="en-US" altLang="zh-CN" sz="3600" b="0" i="0" u="none" strike="noStrike" cap="none" normalizeH="0" baseline="0" dirty="0" smtClean="0">
                <a:ln>
                  <a:noFill/>
                </a:ln>
                <a:solidFill>
                  <a:schemeClr val="tx1"/>
                </a:solidFill>
                <a:effectLst/>
                <a:ea typeface="SimSun" pitchFamily="2" charset="-122"/>
                <a:cs typeface="Times New Roman" pitchFamily="18" charset="0"/>
              </a:rPr>
              <a:t>SEIDENBERG’S SPECIAL</a:t>
            </a:r>
            <a:endParaRPr kumimoji="0" lang="en-US" altLang="zh-CN" sz="9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0525" algn="l"/>
              </a:tabLst>
            </a:pPr>
            <a:r>
              <a:rPr kumimoji="0" lang="en-US" altLang="zh-CN" sz="2400" b="0" i="0" u="none" strike="noStrike" cap="none" normalizeH="0" baseline="0" dirty="0" smtClean="0">
                <a:ln>
                  <a:noFill/>
                </a:ln>
                <a:solidFill>
                  <a:schemeClr val="tx1"/>
                </a:solidFill>
                <a:effectLst/>
                <a:ea typeface="SimSun" pitchFamily="2" charset="-122"/>
                <a:cs typeface="Times New Roman" pitchFamily="18" charset="0"/>
              </a:rPr>
              <a:t>	</a:t>
            </a:r>
            <a:endParaRPr kumimoji="0" lang="en-US" altLang="zh-CN" sz="9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0525" algn="l"/>
              </a:tabLst>
            </a:pPr>
            <a:r>
              <a:rPr kumimoji="0" lang="en-US" altLang="zh-CN" sz="2800" b="0" i="0" u="none" strike="noStrike" cap="none" normalizeH="0" baseline="0" dirty="0" smtClean="0">
                <a:ln>
                  <a:noFill/>
                </a:ln>
                <a:solidFill>
                  <a:schemeClr val="tx1"/>
                </a:solidFill>
                <a:effectLst/>
                <a:ea typeface="SimSun" pitchFamily="2" charset="-122"/>
                <a:cs typeface="Times New Roman" pitchFamily="18" charset="0"/>
              </a:rPr>
              <a:t>A man twice as old as his sister weighs 10 pounds more that his cousin and has 12 more dimes than quarters in his pocket.  He rows 5 miles upstream to get to candy store.  When he left, a plane left for New York flying against a head wind of 15 mph.  He uses money to buy mixed nuts, of which 10% are cashews.  How soon after the trains meet does he arrive at the store?  What are the dimensions of the store?</a:t>
            </a:r>
            <a:endParaRPr kumimoji="0" lang="en-US" altLang="zh-CN" sz="18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29158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43000"/>
            <a:ext cx="7391400" cy="3877985"/>
          </a:xfrm>
          <a:prstGeom prst="rect">
            <a:avLst/>
          </a:prstGeom>
        </p:spPr>
        <p:txBody>
          <a:bodyPr wrap="square">
            <a:spAutoFit/>
          </a:bodyPr>
          <a:lstStyle/>
          <a:p>
            <a:pPr algn="ctr"/>
            <a:r>
              <a:rPr lang="en-US" sz="3200" b="1" dirty="0" smtClean="0"/>
              <a:t>The FLIP Quote of the Day</a:t>
            </a:r>
          </a:p>
          <a:p>
            <a:endParaRPr lang="en-US" dirty="0"/>
          </a:p>
          <a:p>
            <a:r>
              <a:rPr lang="en-US" sz="2800" dirty="0">
                <a:solidFill>
                  <a:srgbClr val="222222"/>
                </a:solidFill>
                <a:latin typeface="Arial"/>
                <a:ea typeface="Arial"/>
              </a:rPr>
              <a:t>Flipping the classroom is not the answer to solving all of the </a:t>
            </a:r>
            <a:r>
              <a:rPr lang="en-US" sz="2800" dirty="0" smtClean="0">
                <a:solidFill>
                  <a:srgbClr val="222222"/>
                </a:solidFill>
                <a:latin typeface="Arial"/>
                <a:ea typeface="Arial"/>
              </a:rPr>
              <a:t>problems </a:t>
            </a:r>
            <a:r>
              <a:rPr lang="en-US" sz="2800" dirty="0">
                <a:solidFill>
                  <a:srgbClr val="222222"/>
                </a:solidFill>
                <a:latin typeface="Arial"/>
                <a:ea typeface="Arial"/>
              </a:rPr>
              <a:t>in our education system.  However, neither is doing nothing and continuing on like nothing </a:t>
            </a:r>
            <a:r>
              <a:rPr lang="en-US" sz="2800" dirty="0" smtClean="0">
                <a:solidFill>
                  <a:srgbClr val="222222"/>
                </a:solidFill>
                <a:latin typeface="Arial"/>
                <a:ea typeface="Arial"/>
              </a:rPr>
              <a:t>can be improved.</a:t>
            </a:r>
          </a:p>
          <a:p>
            <a:r>
              <a:rPr lang="en-US" sz="2800" dirty="0" smtClean="0">
                <a:solidFill>
                  <a:srgbClr val="222222"/>
                </a:solidFill>
                <a:latin typeface="Arial"/>
                <a:ea typeface="Arial"/>
              </a:rPr>
              <a:t> </a:t>
            </a:r>
            <a:endParaRPr lang="en-US" sz="2800" dirty="0"/>
          </a:p>
          <a:p>
            <a:r>
              <a:rPr lang="en-US" sz="2800" dirty="0" smtClean="0"/>
              <a:t>- Brett Clark</a:t>
            </a:r>
            <a:endParaRPr lang="en-US" sz="2800" dirty="0"/>
          </a:p>
        </p:txBody>
      </p:sp>
    </p:spTree>
    <p:extLst>
      <p:ext uri="{BB962C8B-B14F-4D97-AF65-F5344CB8AC3E}">
        <p14:creationId xmlns:p14="http://schemas.microsoft.com/office/powerpoint/2010/main" val="1517437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07842"/>
            <a:ext cx="8077200" cy="4524315"/>
          </a:xfrm>
          <a:prstGeom prst="rect">
            <a:avLst/>
          </a:prstGeom>
        </p:spPr>
        <p:txBody>
          <a:bodyPr wrap="square">
            <a:spAutoFit/>
          </a:bodyPr>
          <a:lstStyle/>
          <a:p>
            <a:r>
              <a:rPr lang="en-US" sz="3200" b="1" i="1" dirty="0"/>
              <a:t>Two equally skilled </a:t>
            </a:r>
            <a:r>
              <a:rPr lang="en-US" sz="3200" b="1" i="1" dirty="0" smtClean="0"/>
              <a:t>players, F and P, </a:t>
            </a:r>
            <a:r>
              <a:rPr lang="en-US" sz="3200" b="1" i="1" dirty="0"/>
              <a:t>are interrupted while playing a game of chance. If the game had not been interrupted, the first person to score 10 points would be declared the winner and receive the winning prize of </a:t>
            </a:r>
            <a:r>
              <a:rPr lang="en-US" sz="3200" b="1" i="1" dirty="0" smtClean="0"/>
              <a:t>$100. </a:t>
            </a:r>
            <a:r>
              <a:rPr lang="en-US" sz="3200" b="1" i="1" dirty="0"/>
              <a:t>At the time of the interruption, </a:t>
            </a:r>
            <a:r>
              <a:rPr lang="en-US" sz="3200" b="1" i="1" dirty="0" smtClean="0"/>
              <a:t>F is </a:t>
            </a:r>
            <a:r>
              <a:rPr lang="en-US" sz="3200" b="1" i="1" dirty="0"/>
              <a:t>leading by a score of 8 to 7. Given the score of the game at the point of interruption, what is a fair distribution of the </a:t>
            </a:r>
            <a:r>
              <a:rPr lang="en-US" sz="3200" b="1" i="1" dirty="0" smtClean="0"/>
              <a:t>$100?</a:t>
            </a:r>
            <a:endParaRPr lang="en-US" sz="3200" dirty="0"/>
          </a:p>
        </p:txBody>
      </p:sp>
      <p:sp>
        <p:nvSpPr>
          <p:cNvPr id="3" name="TextBox 2"/>
          <p:cNvSpPr txBox="1"/>
          <p:nvPr/>
        </p:nvSpPr>
        <p:spPr>
          <a:xfrm>
            <a:off x="533400" y="533400"/>
            <a:ext cx="8001000" cy="707886"/>
          </a:xfrm>
          <a:prstGeom prst="rect">
            <a:avLst/>
          </a:prstGeom>
          <a:noFill/>
        </p:spPr>
        <p:txBody>
          <a:bodyPr wrap="square" rtlCol="0">
            <a:spAutoFit/>
          </a:bodyPr>
          <a:lstStyle/>
          <a:p>
            <a:pPr algn="ctr"/>
            <a:r>
              <a:rPr lang="en-US" sz="4000" b="1" dirty="0" smtClean="0">
                <a:solidFill>
                  <a:srgbClr val="FF0000"/>
                </a:solidFill>
                <a:latin typeface="Bradley Hand ITC" panose="03070402050302030203" pitchFamily="66" charset="0"/>
              </a:rPr>
              <a:t>The Problem of Points</a:t>
            </a:r>
            <a:endParaRPr lang="en-US" sz="40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84889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7696200" cy="2246769"/>
          </a:xfrm>
          <a:prstGeom prst="rect">
            <a:avLst/>
          </a:prstGeom>
        </p:spPr>
        <p:txBody>
          <a:bodyPr wrap="square">
            <a:spAutoFit/>
          </a:bodyPr>
          <a:lstStyle/>
          <a:p>
            <a:r>
              <a:rPr lang="en-US" sz="2800" dirty="0"/>
              <a:t>Many people think the flipped class is all about the technology.  In fact, this is not correct.  It is about changing the pedagogy with the aid of technology</a:t>
            </a:r>
            <a:r>
              <a:rPr lang="en-US" sz="2800" dirty="0" smtClean="0"/>
              <a:t>.</a:t>
            </a:r>
          </a:p>
          <a:p>
            <a:endParaRPr lang="en-US" sz="2800" dirty="0"/>
          </a:p>
          <a:p>
            <a:r>
              <a:rPr lang="en-US" sz="2800" dirty="0" smtClean="0"/>
              <a:t> - Jonathan Bergman, An “Original” Flipper</a:t>
            </a:r>
          </a:p>
        </p:txBody>
      </p:sp>
      <p:sp>
        <p:nvSpPr>
          <p:cNvPr id="3" name="Rectangle 2"/>
          <p:cNvSpPr/>
          <p:nvPr/>
        </p:nvSpPr>
        <p:spPr>
          <a:xfrm>
            <a:off x="1803557" y="1143000"/>
            <a:ext cx="5157630" cy="646331"/>
          </a:xfrm>
          <a:prstGeom prst="rect">
            <a:avLst/>
          </a:prstGeom>
        </p:spPr>
        <p:txBody>
          <a:bodyPr wrap="none">
            <a:spAutoFit/>
          </a:bodyPr>
          <a:lstStyle/>
          <a:p>
            <a:pPr algn="ctr"/>
            <a:r>
              <a:rPr lang="en-US" sz="3600" b="1" dirty="0"/>
              <a:t>The FLIP Quote of the Day</a:t>
            </a:r>
          </a:p>
        </p:txBody>
      </p:sp>
    </p:spTree>
    <p:extLst>
      <p:ext uri="{BB962C8B-B14F-4D97-AF65-F5344CB8AC3E}">
        <p14:creationId xmlns:p14="http://schemas.microsoft.com/office/powerpoint/2010/main" val="4170067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6934200" cy="707886"/>
          </a:xfrm>
          <a:prstGeom prst="rect">
            <a:avLst/>
          </a:prstGeom>
          <a:noFill/>
        </p:spPr>
        <p:txBody>
          <a:bodyPr wrap="square" rtlCol="0">
            <a:spAutoFit/>
          </a:bodyPr>
          <a:lstStyle/>
          <a:p>
            <a:pPr algn="ctr"/>
            <a:r>
              <a:rPr lang="en-US" sz="4000" dirty="0" smtClean="0">
                <a:latin typeface="Aharoni" panose="02010803020104030203" pitchFamily="2" charset="-79"/>
                <a:cs typeface="Aharoni" panose="02010803020104030203" pitchFamily="2" charset="-79"/>
              </a:rPr>
              <a:t>Pesky Math</a:t>
            </a:r>
            <a:endParaRPr lang="en-US" sz="4000" dirty="0">
              <a:latin typeface="Aharoni" panose="02010803020104030203" pitchFamily="2" charset="-79"/>
              <a:cs typeface="Aharoni" panose="02010803020104030203" pitchFamily="2" charset="-79"/>
            </a:endParaRPr>
          </a:p>
        </p:txBody>
      </p:sp>
      <p:sp>
        <p:nvSpPr>
          <p:cNvPr id="3" name="Isosceles Triangle 2"/>
          <p:cNvSpPr/>
          <p:nvPr/>
        </p:nvSpPr>
        <p:spPr>
          <a:xfrm>
            <a:off x="609600" y="1219200"/>
            <a:ext cx="2895600" cy="4267200"/>
          </a:xfrm>
          <a:prstGeom prst="triangle">
            <a:avLst>
              <a:gd name="adj" fmla="val 80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9000" y="838200"/>
            <a:ext cx="4648200" cy="2246769"/>
          </a:xfrm>
          <a:prstGeom prst="rect">
            <a:avLst/>
          </a:prstGeom>
          <a:noFill/>
        </p:spPr>
        <p:txBody>
          <a:bodyPr wrap="square" rtlCol="0">
            <a:spAutoFit/>
          </a:bodyPr>
          <a:lstStyle/>
          <a:p>
            <a:r>
              <a:rPr lang="en-US" sz="2800" dirty="0" smtClean="0"/>
              <a:t>To Divide a Triangle into Thirds</a:t>
            </a:r>
          </a:p>
          <a:p>
            <a:pPr marL="342900" indent="-342900">
              <a:buAutoNum type="arabicPeriod"/>
            </a:pPr>
            <a:r>
              <a:rPr lang="en-US" sz="2800" dirty="0" smtClean="0"/>
              <a:t>Divide the base into thirds</a:t>
            </a:r>
          </a:p>
          <a:p>
            <a:pPr marL="342900" indent="-342900">
              <a:buAutoNum type="arabicPeriod"/>
            </a:pPr>
            <a:r>
              <a:rPr lang="en-US" sz="2800" dirty="0" smtClean="0"/>
              <a:t>Construct segments from each division of the base to the opposite vertex. </a:t>
            </a:r>
            <a:endParaRPr lang="en-US" sz="2800" dirty="0"/>
          </a:p>
        </p:txBody>
      </p:sp>
      <p:sp>
        <p:nvSpPr>
          <p:cNvPr id="5" name="Isosceles Triangle 4"/>
          <p:cNvSpPr/>
          <p:nvPr/>
        </p:nvSpPr>
        <p:spPr>
          <a:xfrm>
            <a:off x="4191000" y="3124200"/>
            <a:ext cx="2667000" cy="3352800"/>
          </a:xfrm>
          <a:prstGeom prst="triangle">
            <a:avLst>
              <a:gd name="adj" fmla="val 80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0"/>
          </p:cNvCxnSpPr>
          <p:nvPr/>
        </p:nvCxnSpPr>
        <p:spPr>
          <a:xfrm flipH="1">
            <a:off x="5105400" y="3124200"/>
            <a:ext cx="1225841" cy="33528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0"/>
          </p:cNvCxnSpPr>
          <p:nvPr/>
        </p:nvCxnSpPr>
        <p:spPr>
          <a:xfrm flipH="1">
            <a:off x="5943600" y="3124200"/>
            <a:ext cx="387641" cy="33528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6934200" cy="707886"/>
          </a:xfrm>
          <a:prstGeom prst="rect">
            <a:avLst/>
          </a:prstGeom>
          <a:noFill/>
        </p:spPr>
        <p:txBody>
          <a:bodyPr wrap="square" rtlCol="0">
            <a:spAutoFit/>
          </a:bodyPr>
          <a:lstStyle/>
          <a:p>
            <a:pPr algn="ctr"/>
            <a:r>
              <a:rPr lang="en-US" sz="4000" dirty="0" smtClean="0">
                <a:latin typeface="Aharoni" panose="02010803020104030203" pitchFamily="2" charset="-79"/>
                <a:cs typeface="Aharoni" panose="02010803020104030203" pitchFamily="2" charset="-79"/>
              </a:rPr>
              <a:t>Pesky Method</a:t>
            </a:r>
            <a:endParaRPr lang="en-US" sz="4000" dirty="0">
              <a:latin typeface="Aharoni" panose="02010803020104030203" pitchFamily="2" charset="-79"/>
              <a:cs typeface="Aharoni" panose="02010803020104030203" pitchFamily="2" charset="-79"/>
            </a:endParaRPr>
          </a:p>
        </p:txBody>
      </p:sp>
      <p:sp>
        <p:nvSpPr>
          <p:cNvPr id="4" name="TextBox 3"/>
          <p:cNvSpPr txBox="1"/>
          <p:nvPr/>
        </p:nvSpPr>
        <p:spPr>
          <a:xfrm>
            <a:off x="457200" y="838200"/>
            <a:ext cx="4648200" cy="4401205"/>
          </a:xfrm>
          <a:prstGeom prst="rect">
            <a:avLst/>
          </a:prstGeom>
          <a:noFill/>
        </p:spPr>
        <p:txBody>
          <a:bodyPr wrap="square" rtlCol="0">
            <a:spAutoFit/>
          </a:bodyPr>
          <a:lstStyle/>
          <a:p>
            <a:r>
              <a:rPr lang="en-US" sz="2800" dirty="0" smtClean="0"/>
              <a:t>To Divide a Triangle into Thirds</a:t>
            </a:r>
          </a:p>
          <a:p>
            <a:pPr marL="342900" indent="-342900">
              <a:buAutoNum type="arabicPeriod"/>
            </a:pPr>
            <a:r>
              <a:rPr lang="en-US" sz="2800" dirty="0" smtClean="0"/>
              <a:t>Divide the base half</a:t>
            </a:r>
          </a:p>
          <a:p>
            <a:pPr marL="342900" indent="-342900">
              <a:buAutoNum type="arabicPeriod"/>
            </a:pPr>
            <a:r>
              <a:rPr lang="en-US" sz="2800" dirty="0" smtClean="0"/>
              <a:t>Divide each adjacent side into thirds</a:t>
            </a:r>
          </a:p>
          <a:p>
            <a:pPr marL="342900" indent="-342900">
              <a:buAutoNum type="arabicPeriod"/>
            </a:pPr>
            <a:r>
              <a:rPr lang="en-US" sz="2800" dirty="0" smtClean="0"/>
              <a:t>Construct segments from the midpoint of the base to the “opposite third” of each adjacent leg</a:t>
            </a:r>
          </a:p>
          <a:p>
            <a:pPr marL="342900" indent="-342900">
              <a:buAutoNum type="arabicPeriod"/>
            </a:pPr>
            <a:r>
              <a:rPr lang="en-US" sz="2800" dirty="0" smtClean="0"/>
              <a:t>Since ½ * 2/3 = 1/3, Pesky claims the method works. </a:t>
            </a:r>
            <a:endParaRPr lang="en-US" sz="2800" dirty="0"/>
          </a:p>
        </p:txBody>
      </p:sp>
      <p:sp>
        <p:nvSpPr>
          <p:cNvPr id="5" name="Isosceles Triangle 4"/>
          <p:cNvSpPr/>
          <p:nvPr/>
        </p:nvSpPr>
        <p:spPr>
          <a:xfrm>
            <a:off x="4495800" y="1676400"/>
            <a:ext cx="3886200" cy="4495800"/>
          </a:xfrm>
          <a:prstGeom prst="triangle">
            <a:avLst>
              <a:gd name="adj" fmla="val 80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512319" y="3276600"/>
            <a:ext cx="0" cy="28956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512320" y="3200400"/>
            <a:ext cx="1336280" cy="2971800"/>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477000" y="3200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86400" y="4648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48600" y="3124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077200" y="4648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77000" y="612648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ffee"/>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t="4648" r="3233"/>
          <a:stretch/>
        </p:blipFill>
        <p:spPr>
          <a:xfrm>
            <a:off x="5552021" y="609600"/>
            <a:ext cx="3134779" cy="3420979"/>
          </a:xfrm>
          <a:noFill/>
        </p:spPr>
      </p:pic>
      <p:sp>
        <p:nvSpPr>
          <p:cNvPr id="6147" name="Text Box 3"/>
          <p:cNvSpPr txBox="1">
            <a:spLocks noChangeArrowheads="1"/>
          </p:cNvSpPr>
          <p:nvPr/>
        </p:nvSpPr>
        <p:spPr bwMode="auto">
          <a:xfrm>
            <a:off x="309563" y="608013"/>
            <a:ext cx="5337175"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latin typeface="Monotype Corsiva" pitchFamily="66" charset="0"/>
              </a:rPr>
              <a:t>Our Morning Math Recipe </a:t>
            </a:r>
          </a:p>
          <a:p>
            <a:pPr eaLnBrk="1" hangingPunct="1">
              <a:spcBef>
                <a:spcPct val="50000"/>
              </a:spcBef>
            </a:pPr>
            <a:r>
              <a:rPr lang="en-US" sz="2600"/>
              <a:t>Start with one cup (8 oz) of coffee and one cup of cup of cream.  </a:t>
            </a:r>
          </a:p>
          <a:p>
            <a:pPr eaLnBrk="1" hangingPunct="1">
              <a:spcBef>
                <a:spcPct val="50000"/>
              </a:spcBef>
            </a:pPr>
            <a:r>
              <a:rPr lang="en-US" sz="2600"/>
              <a:t>Add one teaspoon of the cream to the cup of coffee and mix thoroughly.  </a:t>
            </a:r>
          </a:p>
          <a:p>
            <a:pPr eaLnBrk="1" hangingPunct="1">
              <a:spcBef>
                <a:spcPct val="50000"/>
              </a:spcBef>
            </a:pPr>
            <a:r>
              <a:rPr lang="en-US" sz="2600"/>
              <a:t>Then, remove one teaspoon from the coffee/cream mixture and add to the cream.  Mix thoroughly.</a:t>
            </a:r>
          </a:p>
          <a:p>
            <a:pPr eaLnBrk="1" hangingPunct="1">
              <a:spcBef>
                <a:spcPct val="50000"/>
              </a:spcBef>
            </a:pPr>
            <a:r>
              <a:rPr lang="en-US" sz="2600"/>
              <a:t>Is there more coffee in the cream, or cream in the coffee?</a:t>
            </a:r>
            <a:r>
              <a:rPr lang="en-US"/>
              <a:t>  </a:t>
            </a:r>
          </a:p>
        </p:txBody>
      </p:sp>
    </p:spTree>
    <p:extLst>
      <p:ext uri="{BB962C8B-B14F-4D97-AF65-F5344CB8AC3E}">
        <p14:creationId xmlns:p14="http://schemas.microsoft.com/office/powerpoint/2010/main" val="382165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6172200" cy="3216265"/>
          </a:xfrm>
          <a:prstGeom prst="rect">
            <a:avLst/>
          </a:prstGeom>
        </p:spPr>
        <p:txBody>
          <a:bodyPr wrap="square">
            <a:spAutoFit/>
          </a:bodyPr>
          <a:lstStyle/>
          <a:p>
            <a:pPr algn="ctr"/>
            <a:r>
              <a:rPr lang="en-US" sz="3200" b="1" dirty="0" smtClean="0">
                <a:ea typeface="Times New Roman"/>
              </a:rPr>
              <a:t>Busy Bees</a:t>
            </a:r>
          </a:p>
          <a:p>
            <a:endParaRPr lang="en-US" sz="1100" dirty="0">
              <a:ea typeface="Times New Roman"/>
            </a:endParaRPr>
          </a:p>
          <a:p>
            <a:r>
              <a:rPr lang="en-US" sz="3200" dirty="0" smtClean="0">
                <a:ea typeface="Times New Roman"/>
              </a:rPr>
              <a:t>Bees </a:t>
            </a:r>
            <a:r>
              <a:rPr lang="en-US" sz="3200" dirty="0">
                <a:ea typeface="Times New Roman"/>
              </a:rPr>
              <a:t>build their nests in hexagonal cells.  Assume they begin by building a single cell and expand outward in stages, numbered below in the </a:t>
            </a:r>
            <a:r>
              <a:rPr lang="en-US" sz="3200" dirty="0" smtClean="0">
                <a:ea typeface="Times New Roman"/>
              </a:rPr>
              <a:t>diagram.</a:t>
            </a:r>
            <a:endParaRPr lang="en-US" sz="3200" dirty="0">
              <a:effectLst/>
              <a:latin typeface="Times New Roman"/>
              <a:ea typeface="Times New Roman"/>
            </a:endParaRPr>
          </a:p>
        </p:txBody>
      </p:sp>
      <p:pic>
        <p:nvPicPr>
          <p:cNvPr id="3" name="Picture 2" descr="MC900088448[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838200"/>
            <a:ext cx="1504950" cy="1809750"/>
          </a:xfrm>
          <a:prstGeom prst="rect">
            <a:avLst/>
          </a:prstGeom>
          <a:noFill/>
          <a:ln>
            <a:noFill/>
          </a:ln>
        </p:spPr>
      </p:pic>
      <p:pic>
        <p:nvPicPr>
          <p:cNvPr id="2123" name="Picture 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44230"/>
            <a:ext cx="7346055" cy="247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226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a:spLocks noChangeArrowheads="1"/>
          </p:cNvSpPr>
          <p:nvPr/>
        </p:nvSpPr>
        <p:spPr bwMode="auto">
          <a:xfrm>
            <a:off x="533400" y="638428"/>
            <a:ext cx="7848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How many cells are built at the 4</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th</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stage?  How many cells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total</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have been built by the 4</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th</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stage?</a:t>
            </a:r>
            <a:endParaRPr lang="en-US" sz="2800" dirty="0">
              <a:latin typeface="Arial" pitchFamily="34"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How many cells are built at the 10</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th</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stage?  How many cells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total</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have been built by the 10</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th</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stage?</a:t>
            </a:r>
          </a:p>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How many cells are built at the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th</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stage?  How many cells </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total</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have been built by the </a:t>
            </a:r>
            <a:r>
              <a:rPr kumimoji="0" lang="en-US"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r>
              <a:rPr kumimoji="0" lang="en-US" sz="28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th</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stage?</a:t>
            </a:r>
            <a:endParaRPr lang="en-US" sz="2800" dirty="0" smtClean="0">
              <a:latin typeface="Calibri" pitchFamily="34" charset="0"/>
              <a:ea typeface="Times New Roman" pitchFamily="18"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lang="en-US" sz="2800" dirty="0" smtClean="0">
                <a:latin typeface="Calibri" pitchFamily="34" charset="0"/>
                <a:ea typeface="Times New Roman" pitchFamily="18" charset="0"/>
                <a:cs typeface="Arial" pitchFamily="34" charset="0"/>
              </a:rPr>
              <a:t>Describe </a:t>
            </a:r>
            <a:r>
              <a:rPr lang="en-US" sz="2800" dirty="0">
                <a:latin typeface="Calibri" pitchFamily="34" charset="0"/>
                <a:ea typeface="Times New Roman" pitchFamily="18" charset="0"/>
                <a:cs typeface="Arial" pitchFamily="34" charset="0"/>
              </a:rPr>
              <a:t>the pattern you found in part 3 by characterizing the relationship between the stage number and the number of cells built at that stage.  Can you explain this relationship?  How does this relationship compare to the </a:t>
            </a:r>
            <a:r>
              <a:rPr lang="en-US" sz="2800" b="1" dirty="0">
                <a:latin typeface="Calibri" pitchFamily="34" charset="0"/>
                <a:ea typeface="Times New Roman" pitchFamily="18" charset="0"/>
                <a:cs typeface="Arial" pitchFamily="34" charset="0"/>
              </a:rPr>
              <a:t>total</a:t>
            </a:r>
            <a:r>
              <a:rPr lang="en-US" sz="2800" dirty="0">
                <a:latin typeface="Calibri" pitchFamily="34" charset="0"/>
                <a:ea typeface="Times New Roman" pitchFamily="18" charset="0"/>
                <a:cs typeface="Arial" pitchFamily="34" charset="0"/>
              </a:rPr>
              <a:t> number of cells that have been built</a:t>
            </a:r>
            <a:r>
              <a:rPr lang="en-US" sz="2800" dirty="0" smtClean="0">
                <a:latin typeface="Calibri"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66760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179</TotalTime>
  <Words>525</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Composite</vt:lpstr>
      <vt:lpstr>The Flip project Morning Math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Flip project Morning Math Time Problems</dc:title>
  <dc:creator>Administrator</dc:creator>
  <cp:lastModifiedBy>Administrator</cp:lastModifiedBy>
  <cp:revision>19</cp:revision>
  <dcterms:created xsi:type="dcterms:W3CDTF">2013-07-22T11:48:08Z</dcterms:created>
  <dcterms:modified xsi:type="dcterms:W3CDTF">2014-07-15T15:14:45Z</dcterms:modified>
</cp:coreProperties>
</file>