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66" r:id="rId8"/>
    <p:sldId id="265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7F1C6-602F-4951-BC58-E70F59C9D00D}" v="513" dt="2024-04-24T17:31:30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4660"/>
  </p:normalViewPr>
  <p:slideViewPr>
    <p:cSldViewPr snapToGrid="0">
      <p:cViewPr>
        <p:scale>
          <a:sx n="94" d="100"/>
          <a:sy n="9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7ED4C-8C5D-4E68-B122-E506884764C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762386-94D5-4CE9-BB35-198E00F25C0A}">
      <dgm:prSet/>
      <dgm:spPr/>
      <dgm:t>
        <a:bodyPr/>
        <a:lstStyle/>
        <a:p>
          <a:r>
            <a:rPr lang="en-US"/>
            <a:t>So, very slow to converge…</a:t>
          </a:r>
        </a:p>
      </dgm:t>
    </dgm:pt>
    <dgm:pt modelId="{BD463721-AA6D-4BBD-9021-71E829B590E2}" type="parTrans" cxnId="{AD1DEB76-D160-4545-BA7F-F37DE992D7D1}">
      <dgm:prSet/>
      <dgm:spPr/>
      <dgm:t>
        <a:bodyPr/>
        <a:lstStyle/>
        <a:p>
          <a:endParaRPr lang="en-US"/>
        </a:p>
      </dgm:t>
    </dgm:pt>
    <dgm:pt modelId="{11804284-E6CF-4826-BD30-129658D20D99}" type="sibTrans" cxnId="{AD1DEB76-D160-4545-BA7F-F37DE992D7D1}">
      <dgm:prSet/>
      <dgm:spPr/>
      <dgm:t>
        <a:bodyPr/>
        <a:lstStyle/>
        <a:p>
          <a:endParaRPr lang="en-US"/>
        </a:p>
      </dgm:t>
    </dgm:pt>
    <dgm:pt modelId="{1E49EE81-F12D-43AB-AA81-419803FCE461}">
      <dgm:prSet/>
      <dgm:spPr/>
      <dgm:t>
        <a:bodyPr/>
        <a:lstStyle/>
        <a:p>
          <a:r>
            <a:rPr lang="en-US"/>
            <a:t>BUT, preferable for high-dimension evaluations</a:t>
          </a:r>
        </a:p>
      </dgm:t>
    </dgm:pt>
    <dgm:pt modelId="{EA1E2548-2851-4C0E-9F0A-ABC1799CBB5B}" type="parTrans" cxnId="{267AE2D4-8C91-4C5C-B29A-AFFC6CA5F129}">
      <dgm:prSet/>
      <dgm:spPr/>
      <dgm:t>
        <a:bodyPr/>
        <a:lstStyle/>
        <a:p>
          <a:endParaRPr lang="en-US"/>
        </a:p>
      </dgm:t>
    </dgm:pt>
    <dgm:pt modelId="{BF47978B-273F-4E9F-A9FD-3BCFEF2FA0A6}" type="sibTrans" cxnId="{267AE2D4-8C91-4C5C-B29A-AFFC6CA5F129}">
      <dgm:prSet/>
      <dgm:spPr/>
      <dgm:t>
        <a:bodyPr/>
        <a:lstStyle/>
        <a:p>
          <a:endParaRPr lang="en-US"/>
        </a:p>
      </dgm:t>
    </dgm:pt>
    <dgm:pt modelId="{2C6B2072-B5D9-47E9-BE5A-2923DDC61A6C}">
      <dgm:prSet/>
      <dgm:spPr/>
      <dgm:t>
        <a:bodyPr/>
        <a:lstStyle/>
        <a:p>
          <a:r>
            <a:rPr lang="en-US"/>
            <a:t>Used in many different fields</a:t>
          </a:r>
        </a:p>
      </dgm:t>
    </dgm:pt>
    <dgm:pt modelId="{379C6F2D-E077-497C-89C3-E9BA447BC6CA}" type="parTrans" cxnId="{0ED4288E-FEB0-41BE-99AD-1812BD3BC0D4}">
      <dgm:prSet/>
      <dgm:spPr/>
      <dgm:t>
        <a:bodyPr/>
        <a:lstStyle/>
        <a:p>
          <a:endParaRPr lang="en-US"/>
        </a:p>
      </dgm:t>
    </dgm:pt>
    <dgm:pt modelId="{4F2F13F6-F3E1-4D92-BFA7-6C6EE543143D}" type="sibTrans" cxnId="{0ED4288E-FEB0-41BE-99AD-1812BD3BC0D4}">
      <dgm:prSet/>
      <dgm:spPr/>
      <dgm:t>
        <a:bodyPr/>
        <a:lstStyle/>
        <a:p>
          <a:endParaRPr lang="en-US"/>
        </a:p>
      </dgm:t>
    </dgm:pt>
    <dgm:pt modelId="{2A1A3BD8-31D5-4D67-9B82-50761836167D}">
      <dgm:prSet/>
      <dgm:spPr/>
      <dgm:t>
        <a:bodyPr/>
        <a:lstStyle/>
        <a:p>
          <a:r>
            <a:rPr lang="en-US" i="1"/>
            <a:t>Especially:</a:t>
          </a:r>
          <a:endParaRPr lang="en-US"/>
        </a:p>
      </dgm:t>
    </dgm:pt>
    <dgm:pt modelId="{2503D43D-2000-4348-9A6E-9FF0166AE4F5}" type="parTrans" cxnId="{549D5BA5-8898-4023-9C95-B6696F5985D9}">
      <dgm:prSet/>
      <dgm:spPr/>
      <dgm:t>
        <a:bodyPr/>
        <a:lstStyle/>
        <a:p>
          <a:endParaRPr lang="en-US"/>
        </a:p>
      </dgm:t>
    </dgm:pt>
    <dgm:pt modelId="{3306C5E3-B5B1-4154-A4EE-9A3E3E5FBF68}" type="sibTrans" cxnId="{549D5BA5-8898-4023-9C95-B6696F5985D9}">
      <dgm:prSet/>
      <dgm:spPr/>
      <dgm:t>
        <a:bodyPr/>
        <a:lstStyle/>
        <a:p>
          <a:endParaRPr lang="en-US"/>
        </a:p>
      </dgm:t>
    </dgm:pt>
    <dgm:pt modelId="{F0FAFDFA-961F-41D8-A6FF-DCFF9429DEF1}">
      <dgm:prSet/>
      <dgm:spPr/>
      <dgm:t>
        <a:bodyPr/>
        <a:lstStyle/>
        <a:p>
          <a:r>
            <a:rPr lang="en-US"/>
            <a:t>Computer graphics</a:t>
          </a:r>
        </a:p>
      </dgm:t>
    </dgm:pt>
    <dgm:pt modelId="{FBE72D86-FC6D-4E48-9719-F36A14BEB0F4}" type="parTrans" cxnId="{A0292DCD-66DD-474E-B0CA-916E6B4044FA}">
      <dgm:prSet/>
      <dgm:spPr/>
      <dgm:t>
        <a:bodyPr/>
        <a:lstStyle/>
        <a:p>
          <a:endParaRPr lang="en-US"/>
        </a:p>
      </dgm:t>
    </dgm:pt>
    <dgm:pt modelId="{F220252F-70F7-4A29-9962-EADDEDC0BE1C}" type="sibTrans" cxnId="{A0292DCD-66DD-474E-B0CA-916E6B4044FA}">
      <dgm:prSet/>
      <dgm:spPr/>
      <dgm:t>
        <a:bodyPr/>
        <a:lstStyle/>
        <a:p>
          <a:endParaRPr lang="en-US"/>
        </a:p>
      </dgm:t>
    </dgm:pt>
    <dgm:pt modelId="{F26720CE-60A4-4E61-AD17-72D98F57E928}">
      <dgm:prSet/>
      <dgm:spPr/>
      <dgm:t>
        <a:bodyPr/>
        <a:lstStyle/>
        <a:p>
          <a:r>
            <a:rPr lang="en-US"/>
            <a:t>Nuclear physics</a:t>
          </a:r>
        </a:p>
      </dgm:t>
    </dgm:pt>
    <dgm:pt modelId="{B9C6578E-80EA-42E7-9053-E7D633F82D1B}" type="parTrans" cxnId="{CBDF714C-6869-4241-A7B9-CE3C7AD21BEA}">
      <dgm:prSet/>
      <dgm:spPr/>
      <dgm:t>
        <a:bodyPr/>
        <a:lstStyle/>
        <a:p>
          <a:endParaRPr lang="en-US"/>
        </a:p>
      </dgm:t>
    </dgm:pt>
    <dgm:pt modelId="{211DDF8A-73F7-4CD6-AC4C-1A7A99416E27}" type="sibTrans" cxnId="{CBDF714C-6869-4241-A7B9-CE3C7AD21BEA}">
      <dgm:prSet/>
      <dgm:spPr/>
      <dgm:t>
        <a:bodyPr/>
        <a:lstStyle/>
        <a:p>
          <a:endParaRPr lang="en-US"/>
        </a:p>
      </dgm:t>
    </dgm:pt>
    <dgm:pt modelId="{8AE397CF-3FD8-4E50-97A0-842FFA9454CA}">
      <dgm:prSet/>
      <dgm:spPr/>
      <dgm:t>
        <a:bodyPr/>
        <a:lstStyle/>
        <a:p>
          <a:r>
            <a:rPr lang="en-US"/>
            <a:t>Engineering</a:t>
          </a:r>
        </a:p>
      </dgm:t>
    </dgm:pt>
    <dgm:pt modelId="{89C43B06-C40A-4972-830E-1019912049C8}" type="parTrans" cxnId="{77CDD5C9-8431-43CD-A8FC-9CDAF0E216CF}">
      <dgm:prSet/>
      <dgm:spPr/>
      <dgm:t>
        <a:bodyPr/>
        <a:lstStyle/>
        <a:p>
          <a:endParaRPr lang="en-US"/>
        </a:p>
      </dgm:t>
    </dgm:pt>
    <dgm:pt modelId="{D6F20B99-189D-4900-8A24-469C31B03BD5}" type="sibTrans" cxnId="{77CDD5C9-8431-43CD-A8FC-9CDAF0E216CF}">
      <dgm:prSet/>
      <dgm:spPr/>
      <dgm:t>
        <a:bodyPr/>
        <a:lstStyle/>
        <a:p>
          <a:endParaRPr lang="en-US"/>
        </a:p>
      </dgm:t>
    </dgm:pt>
    <dgm:pt modelId="{52936770-1F61-4FF9-BB6C-043BCCFB364A}" type="pres">
      <dgm:prSet presAssocID="{1357ED4C-8C5D-4E68-B122-E506884764CB}" presName="linear" presStyleCnt="0">
        <dgm:presLayoutVars>
          <dgm:dir/>
          <dgm:animLvl val="lvl"/>
          <dgm:resizeHandles val="exact"/>
        </dgm:presLayoutVars>
      </dgm:prSet>
      <dgm:spPr/>
    </dgm:pt>
    <dgm:pt modelId="{AFA1E986-935C-4105-9D09-DA0C2AA3A504}" type="pres">
      <dgm:prSet presAssocID="{78762386-94D5-4CE9-BB35-198E00F25C0A}" presName="parentLin" presStyleCnt="0"/>
      <dgm:spPr/>
    </dgm:pt>
    <dgm:pt modelId="{F8BFDBC6-BC24-4B0A-A251-5D7FA73EB4C4}" type="pres">
      <dgm:prSet presAssocID="{78762386-94D5-4CE9-BB35-198E00F25C0A}" presName="parentLeftMargin" presStyleLbl="node1" presStyleIdx="0" presStyleCnt="3"/>
      <dgm:spPr/>
    </dgm:pt>
    <dgm:pt modelId="{6BA3FE46-397B-4AB4-94A7-215FD95124F8}" type="pres">
      <dgm:prSet presAssocID="{78762386-94D5-4CE9-BB35-198E00F25C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5B10E8-8CB5-4C14-9720-4FD23DBD6E07}" type="pres">
      <dgm:prSet presAssocID="{78762386-94D5-4CE9-BB35-198E00F25C0A}" presName="negativeSpace" presStyleCnt="0"/>
      <dgm:spPr/>
    </dgm:pt>
    <dgm:pt modelId="{BD1A2613-2C45-4343-9D0F-25238EADA39F}" type="pres">
      <dgm:prSet presAssocID="{78762386-94D5-4CE9-BB35-198E00F25C0A}" presName="childText" presStyleLbl="conFgAcc1" presStyleIdx="0" presStyleCnt="3">
        <dgm:presLayoutVars>
          <dgm:bulletEnabled val="1"/>
        </dgm:presLayoutVars>
      </dgm:prSet>
      <dgm:spPr/>
    </dgm:pt>
    <dgm:pt modelId="{891C5ECA-7B4A-4AFC-AA3B-86D3FB4FD5D1}" type="pres">
      <dgm:prSet presAssocID="{11804284-E6CF-4826-BD30-129658D20D99}" presName="spaceBetweenRectangles" presStyleCnt="0"/>
      <dgm:spPr/>
    </dgm:pt>
    <dgm:pt modelId="{1FEF615B-46E8-42D6-84A5-A145CA5270C1}" type="pres">
      <dgm:prSet presAssocID="{1E49EE81-F12D-43AB-AA81-419803FCE461}" presName="parentLin" presStyleCnt="0"/>
      <dgm:spPr/>
    </dgm:pt>
    <dgm:pt modelId="{A0B907AE-B3A9-4343-8D08-4C55F45CC265}" type="pres">
      <dgm:prSet presAssocID="{1E49EE81-F12D-43AB-AA81-419803FCE461}" presName="parentLeftMargin" presStyleLbl="node1" presStyleIdx="0" presStyleCnt="3"/>
      <dgm:spPr/>
    </dgm:pt>
    <dgm:pt modelId="{8049DC2E-2253-4C76-8A2B-A24F997B18A2}" type="pres">
      <dgm:prSet presAssocID="{1E49EE81-F12D-43AB-AA81-419803FCE4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D70513-7C40-4E23-8FEA-88302BF7A9FF}" type="pres">
      <dgm:prSet presAssocID="{1E49EE81-F12D-43AB-AA81-419803FCE461}" presName="negativeSpace" presStyleCnt="0"/>
      <dgm:spPr/>
    </dgm:pt>
    <dgm:pt modelId="{B901A917-D0A5-421D-B09C-4FA5F6BDE9AB}" type="pres">
      <dgm:prSet presAssocID="{1E49EE81-F12D-43AB-AA81-419803FCE461}" presName="childText" presStyleLbl="conFgAcc1" presStyleIdx="1" presStyleCnt="3">
        <dgm:presLayoutVars>
          <dgm:bulletEnabled val="1"/>
        </dgm:presLayoutVars>
      </dgm:prSet>
      <dgm:spPr/>
    </dgm:pt>
    <dgm:pt modelId="{A74F9C3F-4034-461A-B456-8A4BCD215CED}" type="pres">
      <dgm:prSet presAssocID="{BF47978B-273F-4E9F-A9FD-3BCFEF2FA0A6}" presName="spaceBetweenRectangles" presStyleCnt="0"/>
      <dgm:spPr/>
    </dgm:pt>
    <dgm:pt modelId="{6467C591-C330-4450-8B5A-DE84C62C4A0E}" type="pres">
      <dgm:prSet presAssocID="{2C6B2072-B5D9-47E9-BE5A-2923DDC61A6C}" presName="parentLin" presStyleCnt="0"/>
      <dgm:spPr/>
    </dgm:pt>
    <dgm:pt modelId="{781EC837-D1B8-40AF-858E-FE9B28CDB913}" type="pres">
      <dgm:prSet presAssocID="{2C6B2072-B5D9-47E9-BE5A-2923DDC61A6C}" presName="parentLeftMargin" presStyleLbl="node1" presStyleIdx="1" presStyleCnt="3"/>
      <dgm:spPr/>
    </dgm:pt>
    <dgm:pt modelId="{54E5BE14-0FCA-4BF3-A0A6-A0F74C0552B9}" type="pres">
      <dgm:prSet presAssocID="{2C6B2072-B5D9-47E9-BE5A-2923DDC61A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082202-B4D5-45BF-9564-906EBE9C7F83}" type="pres">
      <dgm:prSet presAssocID="{2C6B2072-B5D9-47E9-BE5A-2923DDC61A6C}" presName="negativeSpace" presStyleCnt="0"/>
      <dgm:spPr/>
    </dgm:pt>
    <dgm:pt modelId="{099CC9E0-DFA8-4C6A-B196-A05664988DFB}" type="pres">
      <dgm:prSet presAssocID="{2C6B2072-B5D9-47E9-BE5A-2923DDC61A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0B8B2A-8CB9-41FD-ACEE-2613A7163596}" type="presOf" srcId="{2A1A3BD8-31D5-4D67-9B82-50761836167D}" destId="{099CC9E0-DFA8-4C6A-B196-A05664988DFB}" srcOrd="0" destOrd="0" presId="urn:microsoft.com/office/officeart/2005/8/layout/list1"/>
    <dgm:cxn modelId="{C5FCF02C-C605-40DF-B870-0078CB40ACA1}" type="presOf" srcId="{F26720CE-60A4-4E61-AD17-72D98F57E928}" destId="{099CC9E0-DFA8-4C6A-B196-A05664988DFB}" srcOrd="0" destOrd="2" presId="urn:microsoft.com/office/officeart/2005/8/layout/list1"/>
    <dgm:cxn modelId="{2A00533F-A464-4D44-BBF8-C0F4846C0649}" type="presOf" srcId="{2C6B2072-B5D9-47E9-BE5A-2923DDC61A6C}" destId="{781EC837-D1B8-40AF-858E-FE9B28CDB913}" srcOrd="0" destOrd="0" presId="urn:microsoft.com/office/officeart/2005/8/layout/list1"/>
    <dgm:cxn modelId="{D8AC2345-4F7B-4FCC-A519-C0FEB8B8B6CF}" type="presOf" srcId="{1E49EE81-F12D-43AB-AA81-419803FCE461}" destId="{8049DC2E-2253-4C76-8A2B-A24F997B18A2}" srcOrd="1" destOrd="0" presId="urn:microsoft.com/office/officeart/2005/8/layout/list1"/>
    <dgm:cxn modelId="{CBDF714C-6869-4241-A7B9-CE3C7AD21BEA}" srcId="{2A1A3BD8-31D5-4D67-9B82-50761836167D}" destId="{F26720CE-60A4-4E61-AD17-72D98F57E928}" srcOrd="1" destOrd="0" parTransId="{B9C6578E-80EA-42E7-9053-E7D633F82D1B}" sibTransId="{211DDF8A-73F7-4CD6-AC4C-1A7A99416E27}"/>
    <dgm:cxn modelId="{A33EDB72-A8D0-4F89-A4B2-793F1ADF90FA}" type="presOf" srcId="{8AE397CF-3FD8-4E50-97A0-842FFA9454CA}" destId="{099CC9E0-DFA8-4C6A-B196-A05664988DFB}" srcOrd="0" destOrd="3" presId="urn:microsoft.com/office/officeart/2005/8/layout/list1"/>
    <dgm:cxn modelId="{AD1DEB76-D160-4545-BA7F-F37DE992D7D1}" srcId="{1357ED4C-8C5D-4E68-B122-E506884764CB}" destId="{78762386-94D5-4CE9-BB35-198E00F25C0A}" srcOrd="0" destOrd="0" parTransId="{BD463721-AA6D-4BBD-9021-71E829B590E2}" sibTransId="{11804284-E6CF-4826-BD30-129658D20D99}"/>
    <dgm:cxn modelId="{0ED4288E-FEB0-41BE-99AD-1812BD3BC0D4}" srcId="{1357ED4C-8C5D-4E68-B122-E506884764CB}" destId="{2C6B2072-B5D9-47E9-BE5A-2923DDC61A6C}" srcOrd="2" destOrd="0" parTransId="{379C6F2D-E077-497C-89C3-E9BA447BC6CA}" sibTransId="{4F2F13F6-F3E1-4D92-BFA7-6C6EE543143D}"/>
    <dgm:cxn modelId="{9E9F7AA4-EAD4-47B4-8AA1-8680F18C5791}" type="presOf" srcId="{78762386-94D5-4CE9-BB35-198E00F25C0A}" destId="{F8BFDBC6-BC24-4B0A-A251-5D7FA73EB4C4}" srcOrd="0" destOrd="0" presId="urn:microsoft.com/office/officeart/2005/8/layout/list1"/>
    <dgm:cxn modelId="{549D5BA5-8898-4023-9C95-B6696F5985D9}" srcId="{2C6B2072-B5D9-47E9-BE5A-2923DDC61A6C}" destId="{2A1A3BD8-31D5-4D67-9B82-50761836167D}" srcOrd="0" destOrd="0" parTransId="{2503D43D-2000-4348-9A6E-9FF0166AE4F5}" sibTransId="{3306C5E3-B5B1-4154-A4EE-9A3E3E5FBF68}"/>
    <dgm:cxn modelId="{77CDD5C9-8431-43CD-A8FC-9CDAF0E216CF}" srcId="{2A1A3BD8-31D5-4D67-9B82-50761836167D}" destId="{8AE397CF-3FD8-4E50-97A0-842FFA9454CA}" srcOrd="2" destOrd="0" parTransId="{89C43B06-C40A-4972-830E-1019912049C8}" sibTransId="{D6F20B99-189D-4900-8A24-469C31B03BD5}"/>
    <dgm:cxn modelId="{A0292DCD-66DD-474E-B0CA-916E6B4044FA}" srcId="{2A1A3BD8-31D5-4D67-9B82-50761836167D}" destId="{F0FAFDFA-961F-41D8-A6FF-DCFF9429DEF1}" srcOrd="0" destOrd="0" parTransId="{FBE72D86-FC6D-4E48-9719-F36A14BEB0F4}" sibTransId="{F220252F-70F7-4A29-9962-EADDEDC0BE1C}"/>
    <dgm:cxn modelId="{D15A73D3-D6DC-4076-9939-66A00AE36C23}" type="presOf" srcId="{1357ED4C-8C5D-4E68-B122-E506884764CB}" destId="{52936770-1F61-4FF9-BB6C-043BCCFB364A}" srcOrd="0" destOrd="0" presId="urn:microsoft.com/office/officeart/2005/8/layout/list1"/>
    <dgm:cxn modelId="{267AE2D4-8C91-4C5C-B29A-AFFC6CA5F129}" srcId="{1357ED4C-8C5D-4E68-B122-E506884764CB}" destId="{1E49EE81-F12D-43AB-AA81-419803FCE461}" srcOrd="1" destOrd="0" parTransId="{EA1E2548-2851-4C0E-9F0A-ABC1799CBB5B}" sibTransId="{BF47978B-273F-4E9F-A9FD-3BCFEF2FA0A6}"/>
    <dgm:cxn modelId="{B9D62DDF-82FF-43AE-B0B2-090ADDE5111F}" type="presOf" srcId="{2C6B2072-B5D9-47E9-BE5A-2923DDC61A6C}" destId="{54E5BE14-0FCA-4BF3-A0A6-A0F74C0552B9}" srcOrd="1" destOrd="0" presId="urn:microsoft.com/office/officeart/2005/8/layout/list1"/>
    <dgm:cxn modelId="{5C6A62E8-F12A-47A3-94F7-7AFB5F9ABA86}" type="presOf" srcId="{1E49EE81-F12D-43AB-AA81-419803FCE461}" destId="{A0B907AE-B3A9-4343-8D08-4C55F45CC265}" srcOrd="0" destOrd="0" presId="urn:microsoft.com/office/officeart/2005/8/layout/list1"/>
    <dgm:cxn modelId="{77DF77F8-3F70-4025-844F-291DB697BDA8}" type="presOf" srcId="{F0FAFDFA-961F-41D8-A6FF-DCFF9429DEF1}" destId="{099CC9E0-DFA8-4C6A-B196-A05664988DFB}" srcOrd="0" destOrd="1" presId="urn:microsoft.com/office/officeart/2005/8/layout/list1"/>
    <dgm:cxn modelId="{C20D48F9-A820-4C38-BAA4-477F58A8D9B9}" type="presOf" srcId="{78762386-94D5-4CE9-BB35-198E00F25C0A}" destId="{6BA3FE46-397B-4AB4-94A7-215FD95124F8}" srcOrd="1" destOrd="0" presId="urn:microsoft.com/office/officeart/2005/8/layout/list1"/>
    <dgm:cxn modelId="{91F6C10A-1DD6-4068-B667-354F3EED11F4}" type="presParOf" srcId="{52936770-1F61-4FF9-BB6C-043BCCFB364A}" destId="{AFA1E986-935C-4105-9D09-DA0C2AA3A504}" srcOrd="0" destOrd="0" presId="urn:microsoft.com/office/officeart/2005/8/layout/list1"/>
    <dgm:cxn modelId="{4AB52D11-097B-429E-8014-32A554512E03}" type="presParOf" srcId="{AFA1E986-935C-4105-9D09-DA0C2AA3A504}" destId="{F8BFDBC6-BC24-4B0A-A251-5D7FA73EB4C4}" srcOrd="0" destOrd="0" presId="urn:microsoft.com/office/officeart/2005/8/layout/list1"/>
    <dgm:cxn modelId="{080581F1-8C67-4032-8AA0-20BD4AAD8413}" type="presParOf" srcId="{AFA1E986-935C-4105-9D09-DA0C2AA3A504}" destId="{6BA3FE46-397B-4AB4-94A7-215FD95124F8}" srcOrd="1" destOrd="0" presId="urn:microsoft.com/office/officeart/2005/8/layout/list1"/>
    <dgm:cxn modelId="{62923D62-E7CF-4DD9-A59B-E87DF94B185F}" type="presParOf" srcId="{52936770-1F61-4FF9-BB6C-043BCCFB364A}" destId="{695B10E8-8CB5-4C14-9720-4FD23DBD6E07}" srcOrd="1" destOrd="0" presId="urn:microsoft.com/office/officeart/2005/8/layout/list1"/>
    <dgm:cxn modelId="{B04D002C-9F1E-470D-85BF-4ECC5ADA24DF}" type="presParOf" srcId="{52936770-1F61-4FF9-BB6C-043BCCFB364A}" destId="{BD1A2613-2C45-4343-9D0F-25238EADA39F}" srcOrd="2" destOrd="0" presId="urn:microsoft.com/office/officeart/2005/8/layout/list1"/>
    <dgm:cxn modelId="{E680729C-FC01-43B0-8505-4ED49663FF21}" type="presParOf" srcId="{52936770-1F61-4FF9-BB6C-043BCCFB364A}" destId="{891C5ECA-7B4A-4AFC-AA3B-86D3FB4FD5D1}" srcOrd="3" destOrd="0" presId="urn:microsoft.com/office/officeart/2005/8/layout/list1"/>
    <dgm:cxn modelId="{5B743370-BABD-4954-87A0-C8BE9FB51AC0}" type="presParOf" srcId="{52936770-1F61-4FF9-BB6C-043BCCFB364A}" destId="{1FEF615B-46E8-42D6-84A5-A145CA5270C1}" srcOrd="4" destOrd="0" presId="urn:microsoft.com/office/officeart/2005/8/layout/list1"/>
    <dgm:cxn modelId="{5AB3E574-339C-4923-B36F-11F13E472176}" type="presParOf" srcId="{1FEF615B-46E8-42D6-84A5-A145CA5270C1}" destId="{A0B907AE-B3A9-4343-8D08-4C55F45CC265}" srcOrd="0" destOrd="0" presId="urn:microsoft.com/office/officeart/2005/8/layout/list1"/>
    <dgm:cxn modelId="{9E9E1FF6-49EE-4200-9F8A-915DA8B85DD9}" type="presParOf" srcId="{1FEF615B-46E8-42D6-84A5-A145CA5270C1}" destId="{8049DC2E-2253-4C76-8A2B-A24F997B18A2}" srcOrd="1" destOrd="0" presId="urn:microsoft.com/office/officeart/2005/8/layout/list1"/>
    <dgm:cxn modelId="{A0ED85FD-27BE-4B1F-984B-D49E38A2C50C}" type="presParOf" srcId="{52936770-1F61-4FF9-BB6C-043BCCFB364A}" destId="{4AD70513-7C40-4E23-8FEA-88302BF7A9FF}" srcOrd="5" destOrd="0" presId="urn:microsoft.com/office/officeart/2005/8/layout/list1"/>
    <dgm:cxn modelId="{874696AA-0143-4D95-93EF-DAC117813B69}" type="presParOf" srcId="{52936770-1F61-4FF9-BB6C-043BCCFB364A}" destId="{B901A917-D0A5-421D-B09C-4FA5F6BDE9AB}" srcOrd="6" destOrd="0" presId="urn:microsoft.com/office/officeart/2005/8/layout/list1"/>
    <dgm:cxn modelId="{99276596-7E12-4326-972F-C03D29A6DFD8}" type="presParOf" srcId="{52936770-1F61-4FF9-BB6C-043BCCFB364A}" destId="{A74F9C3F-4034-461A-B456-8A4BCD215CED}" srcOrd="7" destOrd="0" presId="urn:microsoft.com/office/officeart/2005/8/layout/list1"/>
    <dgm:cxn modelId="{4B4075CD-B3C0-4F1B-98FC-D8229FB59272}" type="presParOf" srcId="{52936770-1F61-4FF9-BB6C-043BCCFB364A}" destId="{6467C591-C330-4450-8B5A-DE84C62C4A0E}" srcOrd="8" destOrd="0" presId="urn:microsoft.com/office/officeart/2005/8/layout/list1"/>
    <dgm:cxn modelId="{18B1A001-25EF-4AEE-A23C-C6C0A805D615}" type="presParOf" srcId="{6467C591-C330-4450-8B5A-DE84C62C4A0E}" destId="{781EC837-D1B8-40AF-858E-FE9B28CDB913}" srcOrd="0" destOrd="0" presId="urn:microsoft.com/office/officeart/2005/8/layout/list1"/>
    <dgm:cxn modelId="{9005706A-A447-46A4-BE2C-D2FF32ECC5E1}" type="presParOf" srcId="{6467C591-C330-4450-8B5A-DE84C62C4A0E}" destId="{54E5BE14-0FCA-4BF3-A0A6-A0F74C0552B9}" srcOrd="1" destOrd="0" presId="urn:microsoft.com/office/officeart/2005/8/layout/list1"/>
    <dgm:cxn modelId="{3EC720BE-99F4-4FFD-96B4-E34F8D33C485}" type="presParOf" srcId="{52936770-1F61-4FF9-BB6C-043BCCFB364A}" destId="{EB082202-B4D5-45BF-9564-906EBE9C7F83}" srcOrd="9" destOrd="0" presId="urn:microsoft.com/office/officeart/2005/8/layout/list1"/>
    <dgm:cxn modelId="{42A85DED-3F3A-48BA-852B-65431019AD5F}" type="presParOf" srcId="{52936770-1F61-4FF9-BB6C-043BCCFB364A}" destId="{099CC9E0-DFA8-4C6A-B196-A05664988D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2613-2C45-4343-9D0F-25238EADA39F}">
      <dsp:nvSpPr>
        <dsp:cNvPr id="0" name=""/>
        <dsp:cNvSpPr/>
      </dsp:nvSpPr>
      <dsp:spPr>
        <a:xfrm>
          <a:off x="0" y="1189183"/>
          <a:ext cx="609016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3FE46-397B-4AB4-94A7-215FD95124F8}">
      <dsp:nvSpPr>
        <dsp:cNvPr id="0" name=""/>
        <dsp:cNvSpPr/>
      </dsp:nvSpPr>
      <dsp:spPr>
        <a:xfrm>
          <a:off x="304508" y="953023"/>
          <a:ext cx="426311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36" tIns="0" rIns="16113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So, very slow to converge…</a:t>
          </a:r>
        </a:p>
      </dsp:txBody>
      <dsp:txXfrm>
        <a:off x="327565" y="976080"/>
        <a:ext cx="4216999" cy="426206"/>
      </dsp:txXfrm>
    </dsp:sp>
    <dsp:sp modelId="{B901A917-D0A5-421D-B09C-4FA5F6BDE9AB}">
      <dsp:nvSpPr>
        <dsp:cNvPr id="0" name=""/>
        <dsp:cNvSpPr/>
      </dsp:nvSpPr>
      <dsp:spPr>
        <a:xfrm>
          <a:off x="0" y="1914943"/>
          <a:ext cx="609016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82946"/>
              <a:satOff val="5830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9DC2E-2253-4C76-8A2B-A24F997B18A2}">
      <dsp:nvSpPr>
        <dsp:cNvPr id="0" name=""/>
        <dsp:cNvSpPr/>
      </dsp:nvSpPr>
      <dsp:spPr>
        <a:xfrm>
          <a:off x="304508" y="1678783"/>
          <a:ext cx="4263113" cy="472320"/>
        </a:xfrm>
        <a:prstGeom prst="roundRect">
          <a:avLst/>
        </a:prstGeom>
        <a:solidFill>
          <a:schemeClr val="accent2">
            <a:hueOff val="-1482946"/>
            <a:satOff val="5830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36" tIns="0" rIns="16113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BUT, preferable for high-dimension evaluations</a:t>
          </a:r>
        </a:p>
      </dsp:txBody>
      <dsp:txXfrm>
        <a:off x="327565" y="1701840"/>
        <a:ext cx="4216999" cy="426206"/>
      </dsp:txXfrm>
    </dsp:sp>
    <dsp:sp modelId="{099CC9E0-DFA8-4C6A-B196-A05664988DFB}">
      <dsp:nvSpPr>
        <dsp:cNvPr id="0" name=""/>
        <dsp:cNvSpPr/>
      </dsp:nvSpPr>
      <dsp:spPr>
        <a:xfrm>
          <a:off x="0" y="2640703"/>
          <a:ext cx="609016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65891"/>
              <a:satOff val="11659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664" tIns="333248" rIns="4726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/>
            <a:t>Especially: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Computer graphics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Nuclear physics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Engineering</a:t>
          </a:r>
        </a:p>
      </dsp:txBody>
      <dsp:txXfrm>
        <a:off x="0" y="2640703"/>
        <a:ext cx="6090162" cy="1461600"/>
      </dsp:txXfrm>
    </dsp:sp>
    <dsp:sp modelId="{54E5BE14-0FCA-4BF3-A0A6-A0F74C0552B9}">
      <dsp:nvSpPr>
        <dsp:cNvPr id="0" name=""/>
        <dsp:cNvSpPr/>
      </dsp:nvSpPr>
      <dsp:spPr>
        <a:xfrm>
          <a:off x="304508" y="2404543"/>
          <a:ext cx="4263113" cy="472320"/>
        </a:xfrm>
        <a:prstGeom prst="roundRect">
          <a:avLst/>
        </a:prstGeom>
        <a:solidFill>
          <a:schemeClr val="accent2">
            <a:hueOff val="-2965891"/>
            <a:satOff val="1165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36" tIns="0" rIns="16113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Used in many different fields</a:t>
          </a:r>
        </a:p>
      </dsp:txBody>
      <dsp:txXfrm>
        <a:off x="327565" y="2427600"/>
        <a:ext cx="421699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7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6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85" r:id="rId6"/>
    <p:sldLayoutId id="2147483781" r:id="rId7"/>
    <p:sldLayoutId id="2147483782" r:id="rId8"/>
    <p:sldLayoutId id="2147483783" r:id="rId9"/>
    <p:sldLayoutId id="2147483784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the-basics-of-monte-carlo-integration-5fe16b40482d" TargetMode="External"/><Relationship Id="rId2" Type="http://schemas.openxmlformats.org/officeDocument/2006/relationships/hyperlink" Target="https://cs.dartmouth.edu/~wjarosz/publications/dissertation/appendix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ctave.org/v4.2.2/Random-Number-Generation.html" TargetMode="External"/><Relationship Id="rId5" Type="http://schemas.openxmlformats.org/officeDocument/2006/relationships/hyperlink" Target="https://www.math.pku.edu.cn/teachers/litj/notes/numer_anal/MCQMC_Caflisch.pdf" TargetMode="External"/><Relationship Id="rId4" Type="http://schemas.openxmlformats.org/officeDocument/2006/relationships/hyperlink" Target="https://www.scratchapixel.com/lessons/mathematics-physics-for-computer-graphics/monte-carlo-methods-mathematical-foundations/quick-introduction-to-monte-carlo-method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0899065-7419-460C-AA73-5DC45E47B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avy 3D art">
            <a:extLst>
              <a:ext uri="{FF2B5EF4-FFF2-40B4-BE49-F238E27FC236}">
                <a16:creationId xmlns:a16="http://schemas.microsoft.com/office/drawing/2014/main" id="{D45D227E-075F-969B-8688-5D8B2D666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480" r="2477" b="-3"/>
          <a:stretch/>
        </p:blipFill>
        <p:spPr>
          <a:xfrm>
            <a:off x="3424139" y="786029"/>
            <a:ext cx="5343722" cy="4357473"/>
          </a:xfrm>
          <a:custGeom>
            <a:avLst/>
            <a:gdLst/>
            <a:ahLst/>
            <a:cxnLst/>
            <a:rect l="l" t="t" r="r" b="b"/>
            <a:pathLst>
              <a:path w="5343722" h="4357473">
                <a:moveTo>
                  <a:pt x="2671861" y="0"/>
                </a:moveTo>
                <a:cubicBezTo>
                  <a:pt x="4147489" y="0"/>
                  <a:pt x="5343722" y="1196233"/>
                  <a:pt x="5343722" y="2671861"/>
                </a:cubicBezTo>
                <a:lnTo>
                  <a:pt x="5343721" y="4357473"/>
                </a:lnTo>
                <a:lnTo>
                  <a:pt x="0" y="4357473"/>
                </a:lnTo>
                <a:lnTo>
                  <a:pt x="0" y="2671861"/>
                </a:lnTo>
                <a:cubicBezTo>
                  <a:pt x="0" y="1196233"/>
                  <a:pt x="1196233" y="0"/>
                  <a:pt x="267186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789D9-154A-4793-1293-5D7A34C7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524000"/>
            <a:ext cx="8737600" cy="323088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Monte Carlo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B0E28-FEFA-23AC-FF1A-3C9CF977D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960" y="5415280"/>
            <a:ext cx="9032240" cy="1117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Madison Redman</a:t>
            </a:r>
          </a:p>
          <a:p>
            <a:pPr algn="ctr"/>
            <a:r>
              <a:rPr lang="en-US" dirty="0"/>
              <a:t>MAT360 Project #2</a:t>
            </a:r>
          </a:p>
        </p:txBody>
      </p:sp>
    </p:spTree>
    <p:extLst>
      <p:ext uri="{BB962C8B-B14F-4D97-AF65-F5344CB8AC3E}">
        <p14:creationId xmlns:p14="http://schemas.microsoft.com/office/powerpoint/2010/main" val="848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7718-8394-3423-9DEA-5B836F36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334C-D371-0B3B-7334-98C8C9A9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https://cs.dartmouth.edu/~wjarosz/publications/dissertation/appendixA.pdf</a:t>
            </a:r>
            <a:endParaRPr lang="en-US" dirty="0"/>
          </a:p>
          <a:p>
            <a:r>
              <a:rPr lang="en-US" dirty="0">
                <a:hlinkClick r:id="rId3"/>
              </a:rPr>
              <a:t>https://towardsdatascience.com/the-basics-of-monte-carlo-integration-5fe16b40482d</a:t>
            </a:r>
            <a:endParaRPr lang="en-US" dirty="0"/>
          </a:p>
          <a:p>
            <a:r>
              <a:rPr lang="en-US" dirty="0">
                <a:hlinkClick r:id="rId4"/>
              </a:rPr>
              <a:t>https://www.scratchapixel.com/lessons/mathematics-physics-for-computer-graphics/monte-carlo-methods-mathematical-foundations/quick-introduction-to-monte-carlo-methods.html</a:t>
            </a:r>
            <a:endParaRPr lang="en-US" dirty="0"/>
          </a:p>
          <a:p>
            <a:r>
              <a:rPr lang="en-US" dirty="0">
                <a:hlinkClick r:id="rId5"/>
              </a:rPr>
              <a:t>https://www.math.pku.edu.cn/teachers/litj/notes/numer_anal/MCQMC_Caflisch.pdf</a:t>
            </a:r>
            <a:endParaRPr lang="en-US" dirty="0"/>
          </a:p>
          <a:p>
            <a:r>
              <a:rPr lang="en-US" dirty="0">
                <a:hlinkClick r:id="rId3"/>
              </a:rPr>
              <a:t>https://towardsdatascience.com/the-basics-of-monte-carlo-integration-5fe16b40482d</a:t>
            </a:r>
            <a:endParaRPr lang="en-US" dirty="0"/>
          </a:p>
          <a:p>
            <a:r>
              <a:rPr lang="en-US" dirty="0">
                <a:hlinkClick r:id="rId6"/>
              </a:rPr>
              <a:t>https://docs.octave.org/v4.2.2/Random-Number-Generation.html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2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2ED9-4D6C-2FE4-676C-538237BD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4" y="197853"/>
            <a:ext cx="11385945" cy="1116811"/>
          </a:xfrm>
        </p:spPr>
        <p:txBody>
          <a:bodyPr>
            <a:normAutofit/>
          </a:bodyPr>
          <a:lstStyle/>
          <a:p>
            <a:r>
              <a:rPr lang="en-US" dirty="0"/>
              <a:t>History of Monte </a:t>
            </a:r>
            <a:r>
              <a:rPr lang="en-US" dirty="0" err="1"/>
              <a:t>carlo</a:t>
            </a:r>
            <a:r>
              <a:rPr lang="en-US" dirty="0"/>
              <a:t>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0BA26-9BB7-2668-3222-5A7428319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95" y="1746509"/>
            <a:ext cx="11385944" cy="452221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Developed and formalized by notable Math and Science figures </a:t>
            </a:r>
            <a:r>
              <a:rPr lang="de-DE" dirty="0"/>
              <a:t>Fermi, </a:t>
            </a:r>
            <a:r>
              <a:rPr lang="de-DE" dirty="0" err="1"/>
              <a:t>Ulam</a:t>
            </a:r>
            <a:r>
              <a:rPr lang="de-DE" dirty="0"/>
              <a:t>, von Neumann, Metropolis, and </a:t>
            </a:r>
            <a:r>
              <a:rPr lang="de-DE" dirty="0" err="1"/>
              <a:t>others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The Manhattan Project and </a:t>
            </a:r>
            <a:r>
              <a:rPr lang="de-DE" dirty="0" err="1"/>
              <a:t>the</a:t>
            </a:r>
            <a:r>
              <a:rPr lang="de-DE" dirty="0"/>
              <a:t> Atomic Bomb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Used to study the probabilistic behavior of neutron transport in fissile materials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Started in nuclear physics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Now used in many different disciplines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Computational science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Statistics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Computer 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Engineering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4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18893D-31F0-4621-8A4A-13F6C6742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2A7693-21F5-4DB5-8785-923020F4D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2"/>
            <a:ext cx="7146479" cy="68649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B80B2-893C-C7BF-F7BA-5D90EB82F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6105"/>
          <a:stretch/>
        </p:blipFill>
        <p:spPr>
          <a:xfrm>
            <a:off x="20" y="10"/>
            <a:ext cx="714645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D2ED9-4D6C-2FE4-676C-538237BD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57" y="1714500"/>
            <a:ext cx="5110765" cy="3429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Overview of Monte </a:t>
            </a:r>
            <a:r>
              <a:rPr lang="en-US" dirty="0" err="1">
                <a:solidFill>
                  <a:srgbClr val="FFFFFF"/>
                </a:solidFill>
              </a:rPr>
              <a:t>carlo</a:t>
            </a:r>
            <a:r>
              <a:rPr lang="en-US" dirty="0">
                <a:solidFill>
                  <a:srgbClr val="FFFFFF"/>
                </a:solidFill>
              </a:rPr>
              <a:t>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122C6-F6CA-C2C8-0CAF-FF41F69E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2" r="18750" b="3"/>
          <a:stretch/>
        </p:blipFill>
        <p:spPr>
          <a:xfrm>
            <a:off x="8265279" y="368300"/>
            <a:ext cx="2811318" cy="2811318"/>
          </a:xfrm>
          <a:custGeom>
            <a:avLst/>
            <a:gdLst/>
            <a:ahLst/>
            <a:cxnLst/>
            <a:rect l="l" t="t" r="r" b="b"/>
            <a:pathLst>
              <a:path w="2132678" h="2132678">
                <a:moveTo>
                  <a:pt x="1066339" y="0"/>
                </a:moveTo>
                <a:cubicBezTo>
                  <a:pt x="1655262" y="0"/>
                  <a:pt x="2132678" y="477416"/>
                  <a:pt x="2132678" y="1066339"/>
                </a:cubicBezTo>
                <a:lnTo>
                  <a:pt x="2132678" y="2132678"/>
                </a:lnTo>
                <a:lnTo>
                  <a:pt x="0" y="2132678"/>
                </a:lnTo>
                <a:lnTo>
                  <a:pt x="0" y="1066339"/>
                </a:lnTo>
                <a:cubicBezTo>
                  <a:pt x="0" y="477416"/>
                  <a:pt x="477416" y="0"/>
                  <a:pt x="1066339" y="0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0BA26-9BB7-2668-3222-5A7428319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780" y="3613150"/>
            <a:ext cx="3676918" cy="30607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Random or “stochastic” sampling</a:t>
            </a: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Law of Large Numbers</a:t>
            </a: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Monte Carlo Simulation</a:t>
            </a: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Hit or Miss Monte Carlo Method</a:t>
            </a: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Monte Carlo Integration</a:t>
            </a: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Technique of estimating or averaging using “random” samples</a:t>
            </a:r>
          </a:p>
        </p:txBody>
      </p:sp>
    </p:spTree>
    <p:extLst>
      <p:ext uri="{BB962C8B-B14F-4D97-AF65-F5344CB8AC3E}">
        <p14:creationId xmlns:p14="http://schemas.microsoft.com/office/powerpoint/2010/main" val="28980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A86C60-F601-4C9C-A94A-580DCA3A1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6080-72CB-8396-8BAE-86C097B3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85" y="594361"/>
            <a:ext cx="3802131" cy="2148839"/>
          </a:xfrm>
        </p:spPr>
        <p:txBody>
          <a:bodyPr anchor="t">
            <a:normAutofit/>
          </a:bodyPr>
          <a:lstStyle/>
          <a:p>
            <a:pPr algn="ctr"/>
            <a:r>
              <a:rPr lang="en-US" sz="3700" dirty="0"/>
              <a:t>Specifically: crude Monte </a:t>
            </a:r>
            <a:r>
              <a:rPr lang="en-US" sz="3700" dirty="0" err="1"/>
              <a:t>carlo</a:t>
            </a:r>
            <a:r>
              <a:rPr lang="en-US" sz="3700" dirty="0"/>
              <a:t> Integration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920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98E41-0737-A7CC-B878-650D41745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3429000"/>
                <a:ext cx="5039201" cy="224027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dirty="0"/>
                  <a:t>for some n = number of points (nodes)</a:t>
                </a:r>
              </a:p>
              <a:p>
                <a:pPr marL="0" indent="0" algn="ctr">
                  <a:buNone/>
                </a:pPr>
                <a:r>
                  <a:rPr lang="en-US" sz="1800" dirty="0"/>
                  <a:t>And points are randomly selected using uniform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98E41-0737-A7CC-B878-650D41745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3429000"/>
                <a:ext cx="5039201" cy="2240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A947C6D-4989-94A7-8276-59654A89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"/>
          <a:stretch/>
        </p:blipFill>
        <p:spPr>
          <a:xfrm>
            <a:off x="5302701" y="120153"/>
            <a:ext cx="4432511" cy="3222487"/>
          </a:xfrm>
          <a:prstGeom prst="rect">
            <a:avLst/>
          </a:prstGeom>
        </p:spPr>
      </p:pic>
      <p:pic>
        <p:nvPicPr>
          <p:cNvPr id="8" name="Picture 7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9D7C6EB0-356C-D971-A0DC-26CD5DBB9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1" y="2348952"/>
            <a:ext cx="2752646" cy="43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9BAD-41D3-BD9C-5D79-360F6E53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0"/>
            <a:ext cx="10515600" cy="1116811"/>
          </a:xfrm>
        </p:spPr>
        <p:txBody>
          <a:bodyPr/>
          <a:lstStyle/>
          <a:p>
            <a:r>
              <a:rPr lang="en-US" dirty="0"/>
              <a:t>More on Mc integration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D8A4D-FAF3-BE4F-1311-20818519C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0" y="1991359"/>
                <a:ext cx="10515600" cy="4114801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Converges with order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Accelerated Convergence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Quasi-MC Int. converges with order </a:t>
                </a:r>
                <a:r>
                  <a:rPr lang="pt-BR" sz="20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pt-BR" sz="2000" dirty="0"/>
                  <a:t>)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pt-BR" sz="2000" dirty="0" err="1"/>
                  <a:t>Importance</a:t>
                </a:r>
                <a:r>
                  <a:rPr lang="pt-BR" sz="2000" dirty="0"/>
                  <a:t> </a:t>
                </a:r>
                <a:r>
                  <a:rPr lang="pt-BR" sz="2000" dirty="0" err="1"/>
                  <a:t>Sampling</a:t>
                </a:r>
                <a:r>
                  <a:rPr lang="en-US" sz="2000" dirty="0"/>
                  <a:t>, cuts error in half </a:t>
                </a:r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Actually, fairly slow to converge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But, independent of dimension, so preferable for higher-dimension problems</a:t>
                </a: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D8A4D-FAF3-BE4F-1311-20818519C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" y="1991359"/>
                <a:ext cx="10515600" cy="4114801"/>
              </a:xfrm>
              <a:blipFill>
                <a:blip r:embed="rId2"/>
                <a:stretch>
                  <a:fillRect l="-464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9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B3F8-F7F3-9162-E499-DABE99F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116811"/>
          </a:xfrm>
        </p:spPr>
        <p:txBody>
          <a:bodyPr/>
          <a:lstStyle/>
          <a:p>
            <a:r>
              <a:rPr lang="en-US" dirty="0"/>
              <a:t>Interesting discoveries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5A7C6-8C22-3EEB-CFEA-CC771BB9E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8589"/>
                <a:ext cx="10515600" cy="38008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points, end points: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Very big generalization, chances are very slim that a and b are randomly selected</a:t>
                </a:r>
              </a:p>
              <a:p>
                <a:pPr marL="0" indent="0">
                  <a:buNone/>
                </a:pPr>
                <a:r>
                  <a:rPr lang="en-US" dirty="0"/>
                  <a:t>			BUT, looks like the Trapezoid Rule!!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And, look at Simpson’s Rule: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Again, looks very similar!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5A7C6-8C22-3EEB-CFEA-CC771BB9E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8589"/>
                <a:ext cx="10515600" cy="3800851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53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2854FB4-497A-4904-92CC-4C2786A1E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9DAAC-D996-5039-A3D3-6A4240B5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5158739" cy="1635442"/>
          </a:xfrm>
        </p:spPr>
        <p:txBody>
          <a:bodyPr>
            <a:normAutofit/>
          </a:bodyPr>
          <a:lstStyle/>
          <a:p>
            <a:r>
              <a:rPr lang="en-US"/>
              <a:t>A little bit of code…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EF40-5E39-985E-2DA0-BF0180AD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053928" cy="35045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Uniform distribution function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Random Sampling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Different result each time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883E84-3640-43A5-9526-442521C03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654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32BB1BAC-4913-853B-B11A-69AF1A4A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93" y="2273082"/>
            <a:ext cx="4118788" cy="23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F9BCD8-9363-4A34-A2DF-90DB1658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1A0C1-FEE3-7132-D6E6-10035E55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95866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Let’s look at an example</a:t>
            </a:r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1403430-B35D-043A-2C80-145D5B2A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568759"/>
            <a:ext cx="3153068" cy="3445976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B08F307B-237C-0223-9488-C8FCDEA6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606" y="542106"/>
            <a:ext cx="3590246" cy="3467099"/>
          </a:xfrm>
          <a:prstGeom prst="rect">
            <a:avLst/>
          </a:prstGeom>
        </p:spPr>
      </p:pic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74FF7931-31DA-B2E9-96A9-C3B356B8F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4058"/>
            <a:ext cx="3870339" cy="341932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9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E950D6-A7E0-4851-8FF6-3D3A1651B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B81D2-D1B8-B49A-B69A-06862AA4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606" y="2479183"/>
            <a:ext cx="3209180" cy="2389031"/>
          </a:xfrm>
        </p:spPr>
        <p:txBody>
          <a:bodyPr anchor="ctr">
            <a:normAutofit/>
          </a:bodyPr>
          <a:lstStyle/>
          <a:p>
            <a:pPr algn="ctr"/>
            <a:r>
              <a:rPr lang="en-US" sz="3300"/>
              <a:t>An overlook on mc integration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5E4AE2-7164-494C-986B-5EBD28F63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5121" y="1445763"/>
            <a:ext cx="3673955" cy="3745532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C41518-BB6D-4486-5EC2-DDEDDDDC0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438321"/>
              </p:ext>
            </p:extLst>
          </p:nvPr>
        </p:nvGraphicFramePr>
        <p:xfrm>
          <a:off x="5312332" y="888275"/>
          <a:ext cx="6090162" cy="505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935005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388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Courier New</vt:lpstr>
      <vt:lpstr>Felix Titling</vt:lpstr>
      <vt:lpstr>Goudy Old Style</vt:lpstr>
      <vt:lpstr>ArchwayVTI</vt:lpstr>
      <vt:lpstr>Monte Carlo Integration</vt:lpstr>
      <vt:lpstr>History of Monte carlo methods</vt:lpstr>
      <vt:lpstr>Overview of Monte carlo methods</vt:lpstr>
      <vt:lpstr>Specifically: crude Monte carlo Integration</vt:lpstr>
      <vt:lpstr>More on Mc integration</vt:lpstr>
      <vt:lpstr>Interesting discoveries</vt:lpstr>
      <vt:lpstr>A little bit of code…</vt:lpstr>
      <vt:lpstr>Let’s look at an example</vt:lpstr>
      <vt:lpstr>An overlook on mc integration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Bezier Spline SigMac</dc:title>
  <dc:creator>Madison Redman</dc:creator>
  <cp:lastModifiedBy>Madison Redman</cp:lastModifiedBy>
  <cp:revision>2</cp:revision>
  <dcterms:created xsi:type="dcterms:W3CDTF">2024-04-10T18:20:45Z</dcterms:created>
  <dcterms:modified xsi:type="dcterms:W3CDTF">2024-04-24T17:56:16Z</dcterms:modified>
</cp:coreProperties>
</file>