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20" y="-3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18909415169257"/>
          <c:y val="0.05"/>
          <c:w val="0.782119759068578"/>
          <c:h val="0.8419166666666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505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3"/>
                <c:pt idx="0">
                  <c:v>2012/2013</c:v>
                </c:pt>
                <c:pt idx="1">
                  <c:v>2000</c:v>
                </c:pt>
                <c:pt idx="2">
                  <c:v>1900</c:v>
                </c:pt>
              </c:strCache>
            </c:strRef>
          </c:cat>
          <c:val>
            <c:numRef>
              <c:f>Sheet1!$B$2:$B$5</c:f>
              <c:numCache>
                <c:formatCode>"$"#,##0;[Red]\-"$"#,##0</c:formatCode>
                <c:ptCount val="4"/>
                <c:pt idx="0">
                  <c:v>28507.0</c:v>
                </c:pt>
                <c:pt idx="1">
                  <c:v>26855.0</c:v>
                </c:pt>
                <c:pt idx="2">
                  <c:v>14767.0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504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3"/>
                <c:pt idx="0">
                  <c:v>2012/2013</c:v>
                </c:pt>
                <c:pt idx="1">
                  <c:v>2000</c:v>
                </c:pt>
                <c:pt idx="2">
                  <c:v>1900</c:v>
                </c:pt>
              </c:strCache>
            </c:strRef>
          </c:cat>
          <c:val>
            <c:numRef>
              <c:f>Sheet1!$C$2:$C$5</c:f>
              <c:numCache>
                <c:formatCode>"$"#,##0;[Red]\-"$"#,##0</c:formatCode>
                <c:ptCount val="4"/>
                <c:pt idx="0">
                  <c:v>51071.0</c:v>
                </c:pt>
                <c:pt idx="1">
                  <c:v>34320.0</c:v>
                </c:pt>
                <c:pt idx="2">
                  <c:v>16727.0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532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3"/>
                <c:pt idx="0">
                  <c:v>2012/2013</c:v>
                </c:pt>
                <c:pt idx="1">
                  <c:v>2000</c:v>
                </c:pt>
                <c:pt idx="2">
                  <c:v>1900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 formatCode="&quot;$&quot;#,##0;[Red]\-&quot;$&quot;#,##0">
                  <c:v>37772.0</c:v>
                </c:pt>
                <c:pt idx="1">
                  <c:v>0.0</c:v>
                </c:pt>
                <c:pt idx="2">
                  <c:v>0.0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506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3"/>
                <c:pt idx="0">
                  <c:v>2012/2013</c:v>
                </c:pt>
                <c:pt idx="1">
                  <c:v>2000</c:v>
                </c:pt>
                <c:pt idx="2">
                  <c:v>1900</c:v>
                </c:pt>
              </c:strCache>
            </c:strRef>
          </c:cat>
          <c:val>
            <c:numRef>
              <c:f>Sheet1!$E$2:$E$5</c:f>
              <c:numCache>
                <c:formatCode>"$"#,##0;[Red]\-"$"#,##0</c:formatCode>
                <c:ptCount val="4"/>
                <c:pt idx="0">
                  <c:v>24538.0</c:v>
                </c:pt>
                <c:pt idx="1">
                  <c:v>27634.0</c:v>
                </c:pt>
                <c:pt idx="2">
                  <c:v>19506.0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524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3"/>
                <c:pt idx="0">
                  <c:v>2012/2013</c:v>
                </c:pt>
                <c:pt idx="1">
                  <c:v>2000</c:v>
                </c:pt>
                <c:pt idx="2">
                  <c:v>1900</c:v>
                </c:pt>
              </c:strCache>
            </c:strRef>
          </c:cat>
          <c:val>
            <c:numRef>
              <c:f>Sheet1!$F$2:$F$5</c:f>
              <c:numCache>
                <c:formatCode>"$"#,##0;[Red]\-"$"#,##0</c:formatCode>
                <c:ptCount val="4"/>
                <c:pt idx="0">
                  <c:v>37917.0</c:v>
                </c:pt>
                <c:pt idx="1">
                  <c:v>37089.0</c:v>
                </c:pt>
                <c:pt idx="2">
                  <c:v>30867.0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525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3"/>
                <c:pt idx="0">
                  <c:v>2012/2013</c:v>
                </c:pt>
                <c:pt idx="1">
                  <c:v>2000</c:v>
                </c:pt>
                <c:pt idx="2">
                  <c:v>1900</c:v>
                </c:pt>
              </c:strCache>
            </c:strRef>
          </c:cat>
          <c:val>
            <c:numRef>
              <c:f>Sheet1!$G$2:$G$5</c:f>
              <c:numCache>
                <c:formatCode>"$"#,##0;[Red]\-"$"#,##0</c:formatCode>
                <c:ptCount val="4"/>
                <c:pt idx="0">
                  <c:v>55711.0</c:v>
                </c:pt>
                <c:pt idx="1">
                  <c:v>37500.0</c:v>
                </c:pt>
                <c:pt idx="2">
                  <c:v>26851.0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2033640"/>
        <c:axId val="2122036840"/>
      </c:barChart>
      <c:catAx>
        <c:axId val="2122033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22036840"/>
        <c:crosses val="autoZero"/>
        <c:auto val="1"/>
        <c:lblAlgn val="ctr"/>
        <c:lblOffset val="100"/>
        <c:noMultiLvlLbl val="0"/>
      </c:catAx>
      <c:valAx>
        <c:axId val="2122036840"/>
        <c:scaling>
          <c:orientation val="minMax"/>
        </c:scaling>
        <c:delete val="0"/>
        <c:axPos val="l"/>
        <c:majorGridlines/>
        <c:numFmt formatCode="&quot;$&quot;#,##0;[Red]\-&quot;$&quot;#,##0" sourceLinked="1"/>
        <c:majorTickMark val="out"/>
        <c:minorTickMark val="none"/>
        <c:tickLblPos val="nextTo"/>
        <c:crossAx val="21220336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shape">
            <a:fillToRect l="25833" t="26666" r="18" b="45557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grpSp>
          <p:nvGrpSpPr>
            <p:cNvPr id="3075" name="Group 3"/>
            <p:cNvGrpSpPr>
              <a:grpSpLocks/>
            </p:cNvGrpSpPr>
            <p:nvPr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pic>
            <p:nvPicPr>
              <p:cNvPr id="3076" name="Picture 4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832" cy="43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</p:pic>
          <p:sp>
            <p:nvSpPr>
              <p:cNvPr id="3077" name="Rectangle 5"/>
              <p:cNvSpPr>
                <a:spLocks noChangeArrowheads="1"/>
              </p:cNvSpPr>
              <p:nvPr/>
            </p:nvSpPr>
            <p:spPr bwMode="auto">
              <a:xfrm>
                <a:off x="0" y="1152"/>
                <a:ext cx="5759" cy="1200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3078" name="Picture 6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836"/>
              <a:ext cx="1152" cy="1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2362200" y="1828800"/>
            <a:ext cx="6780213" cy="19050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FCC66"/>
                </a:solidFill>
              </a:defRPr>
            </a:lvl1pPr>
          </a:lstStyle>
          <a:p>
            <a:endParaRPr 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CC66"/>
                </a:solidFill>
              </a:defRPr>
            </a:lvl1pPr>
          </a:lstStyle>
          <a:p>
            <a:endParaRPr 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CC66"/>
                </a:solidFill>
              </a:defRPr>
            </a:lvl1pPr>
          </a:lstStyle>
          <a:p>
            <a:fld id="{43C6C6B0-6D58-1A4E-9D8C-0984F62B4D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B96FF7-34B5-624B-9648-08420FD7DA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25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055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E8AB9-D24D-7B41-96F3-A0A7F690F7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407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BF9B0B-506C-2A45-85DA-DF321BD7CA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209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AA29E6-9EBD-5842-A476-A4674CBF7A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19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86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E4A897-010C-EC42-BDA8-3EFC63FC12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76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98969-74B6-AB4B-B21A-AB9ECE472D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93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9CC951-912A-3A4F-8C6F-5DB6C96C4A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207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D49DC5-F0E2-624A-8F04-780AF8CF47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659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7CF0D8-E9ED-704E-8FF0-D20FDDD92C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19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830C5-63D3-2D4E-A6C0-534362C787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22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shape">
            <a:fillToRect l="833" t="8888" r="14168" b="74445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pic>
          <p:nvPicPr>
            <p:cNvPr id="2051" name="Picture 3"/>
            <p:cNvPicPr>
              <a:picLocks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27" y="0"/>
              <a:ext cx="832" cy="4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0" y="384"/>
              <a:ext cx="5759" cy="720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C23EC8A9-1A55-724C-8B7B-9C7032081CD1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Income Inequality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Marissa and </a:t>
            </a:r>
            <a:r>
              <a:rPr lang="en-US" dirty="0" err="1" smtClean="0"/>
              <a:t>Alli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59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Census tract 505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6603328"/>
              </p:ext>
            </p:extLst>
          </p:nvPr>
        </p:nvGraphicFramePr>
        <p:xfrm>
          <a:off x="533400" y="2209800"/>
          <a:ext cx="71628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9808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Poverty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family of 4 is considered in poverty if the household income is $24,250 or less</a:t>
            </a:r>
            <a:r>
              <a:rPr lang="en-US" dirty="0" smtClean="0">
                <a:effectLst/>
              </a:rPr>
              <a:t> </a:t>
            </a:r>
          </a:p>
          <a:p>
            <a:pPr lvl="1"/>
            <a:r>
              <a:rPr lang="en-US" dirty="0"/>
              <a:t>Census tract 505’s median income is $28,507</a:t>
            </a:r>
            <a:r>
              <a:rPr lang="en-US" dirty="0" smtClean="0">
                <a:effectLst/>
              </a:rPr>
              <a:t> </a:t>
            </a:r>
          </a:p>
          <a:p>
            <a:pPr lvl="1"/>
            <a:r>
              <a:rPr lang="en-US" dirty="0" smtClean="0"/>
              <a:t>Tract </a:t>
            </a:r>
            <a:r>
              <a:rPr lang="en-US" dirty="0"/>
              <a:t>506’s median income was only $</a:t>
            </a:r>
            <a:r>
              <a:rPr lang="en-US" dirty="0" smtClean="0"/>
              <a:t>24,507</a:t>
            </a:r>
          </a:p>
          <a:p>
            <a:pPr lvl="1"/>
            <a:r>
              <a:rPr lang="en-US" dirty="0" smtClean="0">
                <a:effectLst/>
              </a:rPr>
              <a:t> </a:t>
            </a:r>
            <a:r>
              <a:rPr lang="en-US" dirty="0"/>
              <a:t>Tract 525’s median income in 2013 was $55,711</a:t>
            </a:r>
            <a:r>
              <a:rPr lang="en-US" dirty="0" smtClean="0">
                <a:effectLst/>
              </a:rPr>
              <a:t> </a:t>
            </a:r>
          </a:p>
          <a:p>
            <a:pPr lvl="1"/>
            <a:endParaRPr lang="en-US" dirty="0" smtClean="0">
              <a:effectLst/>
            </a:endParaRPr>
          </a:p>
          <a:p>
            <a:pPr lvl="1"/>
            <a:endParaRPr lang="en-US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1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Henry Hosea House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Monica Remmy(garden manager) </a:t>
            </a:r>
          </a:p>
          <a:p>
            <a:pPr lvl="1"/>
            <a:r>
              <a:rPr lang="en-US" dirty="0"/>
              <a:t>metaphoric wall of income inequality</a:t>
            </a:r>
            <a:r>
              <a:rPr lang="en-US" dirty="0" smtClean="0">
                <a:effectLst/>
              </a:rPr>
              <a:t> </a:t>
            </a:r>
          </a:p>
          <a:p>
            <a:pPr lvl="1"/>
            <a:r>
              <a:rPr lang="en-US" dirty="0"/>
              <a:t>at York </a:t>
            </a:r>
            <a:r>
              <a:rPr lang="en-US" dirty="0" smtClean="0"/>
              <a:t>Street</a:t>
            </a:r>
          </a:p>
          <a:p>
            <a:pPr lvl="1"/>
            <a:r>
              <a:rPr lang="en-US" dirty="0"/>
              <a:t>Her intentions are to not see these children’s future families in the same economic situation they are in.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394791"/>
      </p:ext>
    </p:extLst>
  </p:cSld>
  <p:clrMapOvr>
    <a:masterClrMapping/>
  </p:clrMapOvr>
</p:sld>
</file>

<file path=ppt/theme/theme1.xml><?xml version="1.0" encoding="utf-8"?>
<a:theme xmlns:a="http://schemas.openxmlformats.org/drawingml/2006/main" name="TM01069002">
  <a:themeElements>
    <a:clrScheme name="Office Theme 1">
      <a:dk1>
        <a:srgbClr val="5F5F5F"/>
      </a:dk1>
      <a:lt1>
        <a:srgbClr val="FFCC66"/>
      </a:lt1>
      <a:dk2>
        <a:srgbClr val="000000"/>
      </a:dk2>
      <a:lt2>
        <a:srgbClr val="999933"/>
      </a:lt2>
      <a:accent1>
        <a:srgbClr val="CC9900"/>
      </a:accent1>
      <a:accent2>
        <a:srgbClr val="669900"/>
      </a:accent2>
      <a:accent3>
        <a:srgbClr val="AAAAAA"/>
      </a:accent3>
      <a:accent4>
        <a:srgbClr val="DAAE56"/>
      </a:accent4>
      <a:accent5>
        <a:srgbClr val="E2CAAA"/>
      </a:accent5>
      <a:accent6>
        <a:srgbClr val="5C8A00"/>
      </a:accent6>
      <a:hlink>
        <a:srgbClr val="CC0000"/>
      </a:hlink>
      <a:folHlink>
        <a:srgbClr val="CCCCCC"/>
      </a:folHlink>
    </a:clrScheme>
    <a:fontScheme name="Office Theme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Office Theme 1">
        <a:dk1>
          <a:srgbClr val="5F5F5F"/>
        </a:dk1>
        <a:lt1>
          <a:srgbClr val="FFCC66"/>
        </a:lt1>
        <a:dk2>
          <a:srgbClr val="000000"/>
        </a:dk2>
        <a:lt2>
          <a:srgbClr val="999933"/>
        </a:lt2>
        <a:accent1>
          <a:srgbClr val="CC9900"/>
        </a:accent1>
        <a:accent2>
          <a:srgbClr val="669900"/>
        </a:accent2>
        <a:accent3>
          <a:srgbClr val="AAAAAA"/>
        </a:accent3>
        <a:accent4>
          <a:srgbClr val="DAAE56"/>
        </a:accent4>
        <a:accent5>
          <a:srgbClr val="E2CAAA"/>
        </a:accent5>
        <a:accent6>
          <a:srgbClr val="5C8A00"/>
        </a:accent6>
        <a:hlink>
          <a:srgbClr val="CC0000"/>
        </a:hlink>
        <a:folHlink>
          <a:srgbClr val="CC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DDDDDD"/>
        </a:lt1>
        <a:dk2>
          <a:srgbClr val="9FAC93"/>
        </a:dk2>
        <a:lt2>
          <a:srgbClr val="FFFFCC"/>
        </a:lt2>
        <a:accent1>
          <a:srgbClr val="666633"/>
        </a:accent1>
        <a:accent2>
          <a:srgbClr val="009999"/>
        </a:accent2>
        <a:accent3>
          <a:srgbClr val="CDD2C8"/>
        </a:accent3>
        <a:accent4>
          <a:srgbClr val="BDBDBD"/>
        </a:accent4>
        <a:accent5>
          <a:srgbClr val="B8B8AD"/>
        </a:accent5>
        <a:accent6>
          <a:srgbClr val="008A8A"/>
        </a:accent6>
        <a:hlink>
          <a:srgbClr val="FF99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FFFFFF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B8B8B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660033"/>
        </a:dk2>
        <a:lt2>
          <a:srgbClr val="FFCCCC"/>
        </a:lt2>
        <a:accent1>
          <a:srgbClr val="BA899A"/>
        </a:accent1>
        <a:accent2>
          <a:srgbClr val="009999"/>
        </a:accent2>
        <a:accent3>
          <a:srgbClr val="B8AAAD"/>
        </a:accent3>
        <a:accent4>
          <a:srgbClr val="DADAAE"/>
        </a:accent4>
        <a:accent5>
          <a:srgbClr val="D9C4CA"/>
        </a:accent5>
        <a:accent6>
          <a:srgbClr val="008A8A"/>
        </a:accent6>
        <a:hlink>
          <a:srgbClr val="CC0066"/>
        </a:hlink>
        <a:folHlink>
          <a:srgbClr val="CC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8F8F8"/>
        </a:lt1>
        <a:dk2>
          <a:srgbClr val="003366"/>
        </a:dk2>
        <a:lt2>
          <a:srgbClr val="CCCC00"/>
        </a:lt2>
        <a:accent1>
          <a:srgbClr val="0099FF"/>
        </a:accent1>
        <a:accent2>
          <a:srgbClr val="669900"/>
        </a:accent2>
        <a:accent3>
          <a:srgbClr val="AAADB8"/>
        </a:accent3>
        <a:accent4>
          <a:srgbClr val="D4D4D4"/>
        </a:accent4>
        <a:accent5>
          <a:srgbClr val="AACAFF"/>
        </a:accent5>
        <a:accent6>
          <a:srgbClr val="5C8A00"/>
        </a:accent6>
        <a:hlink>
          <a:srgbClr val="CC0000"/>
        </a:hlink>
        <a:folHlink>
          <a:srgbClr val="CC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663300"/>
        </a:dk1>
        <a:lt1>
          <a:srgbClr val="D9E8F3"/>
        </a:lt1>
        <a:dk2>
          <a:srgbClr val="999933"/>
        </a:dk2>
        <a:lt2>
          <a:srgbClr val="5F5F5F"/>
        </a:lt2>
        <a:accent1>
          <a:srgbClr val="CBB480"/>
        </a:accent1>
        <a:accent2>
          <a:srgbClr val="99CCFF"/>
        </a:accent2>
        <a:accent3>
          <a:srgbClr val="E9F2F8"/>
        </a:accent3>
        <a:accent4>
          <a:srgbClr val="562A00"/>
        </a:accent4>
        <a:accent5>
          <a:srgbClr val="E2D6C0"/>
        </a:accent5>
        <a:accent6>
          <a:srgbClr val="8AB9E7"/>
        </a:accent6>
        <a:hlink>
          <a:srgbClr val="FFCC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TM01069002</Template>
  <TotalTime>540</TotalTime>
  <Words>94</Words>
  <Application>Microsoft Macintosh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Arial</vt:lpstr>
      <vt:lpstr>TM01069002</vt:lpstr>
      <vt:lpstr>Income Inequality </vt:lpstr>
      <vt:lpstr>Census tract 505</vt:lpstr>
      <vt:lpstr>Poverty line</vt:lpstr>
      <vt:lpstr>Henry Hosea House 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Income Inequality </dc:title>
  <dc:subject/>
  <dc:creator/>
  <cp:keywords/>
  <dc:description/>
  <cp:lastModifiedBy>Alessa Rulli</cp:lastModifiedBy>
  <cp:revision>1</cp:revision>
  <cp:lastPrinted>1601-01-01T00:00:00Z</cp:lastPrinted>
  <dcterms:created xsi:type="dcterms:W3CDTF">1601-01-01T00:00:00Z</dcterms:created>
  <dcterms:modified xsi:type="dcterms:W3CDTF">2015-09-04T13:16:31Z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TC010690021033</vt:lpwstr>
  </property>
</Properties>
</file>