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51206400" cy="32918400"/>
  <p:notesSz cx="32099250" cy="4283392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61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e Conley" initials="KC"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E596"/>
    <a:srgbClr val="84A810"/>
    <a:srgbClr val="B5BAE3"/>
    <a:srgbClr val="CCB5E3"/>
    <a:srgbClr val="D7C1C2"/>
    <a:srgbClr val="E6C7A8"/>
    <a:srgbClr val="D8E4AA"/>
    <a:srgbClr val="CFCFC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9" autoAdjust="0"/>
    <p:restoredTop sz="99149" autoAdjust="0"/>
  </p:normalViewPr>
  <p:slideViewPr>
    <p:cSldViewPr>
      <p:cViewPr varScale="1">
        <p:scale>
          <a:sx n="26" d="100"/>
          <a:sy n="26" d="100"/>
        </p:scale>
        <p:origin x="1170" y="132"/>
      </p:cViewPr>
      <p:guideLst>
        <p:guide orient="horz" pos="10368"/>
        <p:guide pos="1612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13912850" cy="2139950"/>
          </a:xfrm>
          <a:prstGeom prst="rect">
            <a:avLst/>
          </a:prstGeom>
          <a:noFill/>
          <a:ln w="9525">
            <a:noFill/>
            <a:miter lim="800000"/>
            <a:headEnd/>
            <a:tailEnd/>
          </a:ln>
        </p:spPr>
        <p:txBody>
          <a:bodyPr vert="horz" wrap="square" lIns="366465" tIns="183230" rIns="366465" bIns="183230" numCol="1" anchor="t" anchorCtr="0" compatLnSpc="1">
            <a:prstTxWarp prst="textNoShape">
              <a:avLst/>
            </a:prstTxWarp>
          </a:bodyPr>
          <a:lstStyle>
            <a:lvl1pPr defTabSz="3665538">
              <a:defRPr sz="4700"/>
            </a:lvl1pPr>
          </a:lstStyle>
          <a:p>
            <a:endParaRPr lang="en-US"/>
          </a:p>
        </p:txBody>
      </p:sp>
      <p:sp>
        <p:nvSpPr>
          <p:cNvPr id="4099" name="Rectangle 3"/>
          <p:cNvSpPr>
            <a:spLocks noGrp="1" noChangeArrowheads="1"/>
          </p:cNvSpPr>
          <p:nvPr>
            <p:ph type="dt" sz="quarter" idx="1"/>
          </p:nvPr>
        </p:nvSpPr>
        <p:spPr bwMode="auto">
          <a:xfrm>
            <a:off x="18186400" y="0"/>
            <a:ext cx="13912850" cy="2139950"/>
          </a:xfrm>
          <a:prstGeom prst="rect">
            <a:avLst/>
          </a:prstGeom>
          <a:noFill/>
          <a:ln w="9525">
            <a:noFill/>
            <a:miter lim="800000"/>
            <a:headEnd/>
            <a:tailEnd/>
          </a:ln>
        </p:spPr>
        <p:txBody>
          <a:bodyPr vert="horz" wrap="square" lIns="366465" tIns="183230" rIns="366465" bIns="183230" numCol="1" anchor="t" anchorCtr="0" compatLnSpc="1">
            <a:prstTxWarp prst="textNoShape">
              <a:avLst/>
            </a:prstTxWarp>
          </a:bodyPr>
          <a:lstStyle>
            <a:lvl1pPr algn="r" defTabSz="3665538">
              <a:defRPr sz="4700"/>
            </a:lvl1pPr>
          </a:lstStyle>
          <a:p>
            <a:endParaRPr lang="en-US"/>
          </a:p>
        </p:txBody>
      </p:sp>
      <p:sp>
        <p:nvSpPr>
          <p:cNvPr id="4100" name="Rectangle 4"/>
          <p:cNvSpPr>
            <a:spLocks noGrp="1" noChangeArrowheads="1"/>
          </p:cNvSpPr>
          <p:nvPr>
            <p:ph type="ftr" sz="quarter" idx="2"/>
          </p:nvPr>
        </p:nvSpPr>
        <p:spPr bwMode="auto">
          <a:xfrm>
            <a:off x="0" y="40698739"/>
            <a:ext cx="13912850" cy="2135188"/>
          </a:xfrm>
          <a:prstGeom prst="rect">
            <a:avLst/>
          </a:prstGeom>
          <a:noFill/>
          <a:ln w="9525">
            <a:noFill/>
            <a:miter lim="800000"/>
            <a:headEnd/>
            <a:tailEnd/>
          </a:ln>
        </p:spPr>
        <p:txBody>
          <a:bodyPr vert="horz" wrap="square" lIns="366465" tIns="183230" rIns="366465" bIns="183230" numCol="1" anchor="b" anchorCtr="0" compatLnSpc="1">
            <a:prstTxWarp prst="textNoShape">
              <a:avLst/>
            </a:prstTxWarp>
          </a:bodyPr>
          <a:lstStyle>
            <a:lvl1pPr defTabSz="3665538">
              <a:defRPr sz="4700"/>
            </a:lvl1pPr>
          </a:lstStyle>
          <a:p>
            <a:endParaRPr lang="en-US"/>
          </a:p>
        </p:txBody>
      </p:sp>
      <p:sp>
        <p:nvSpPr>
          <p:cNvPr id="4101" name="Rectangle 5"/>
          <p:cNvSpPr>
            <a:spLocks noGrp="1" noChangeArrowheads="1"/>
          </p:cNvSpPr>
          <p:nvPr>
            <p:ph type="sldNum" sz="quarter" idx="3"/>
          </p:nvPr>
        </p:nvSpPr>
        <p:spPr bwMode="auto">
          <a:xfrm>
            <a:off x="18186400" y="40698739"/>
            <a:ext cx="13912850" cy="2135188"/>
          </a:xfrm>
          <a:prstGeom prst="rect">
            <a:avLst/>
          </a:prstGeom>
          <a:noFill/>
          <a:ln w="9525">
            <a:noFill/>
            <a:miter lim="800000"/>
            <a:headEnd/>
            <a:tailEnd/>
          </a:ln>
        </p:spPr>
        <p:txBody>
          <a:bodyPr vert="horz" wrap="square" lIns="366465" tIns="183230" rIns="366465" bIns="183230" numCol="1" anchor="b" anchorCtr="0" compatLnSpc="1">
            <a:prstTxWarp prst="textNoShape">
              <a:avLst/>
            </a:prstTxWarp>
          </a:bodyPr>
          <a:lstStyle>
            <a:lvl1pPr algn="r" defTabSz="3665538">
              <a:defRPr sz="4700"/>
            </a:lvl1pPr>
          </a:lstStyle>
          <a:p>
            <a:fld id="{BEA24FCF-FEA8-45A0-8DE7-48619841CBFB}" type="slidenum">
              <a:rPr lang="en-US"/>
              <a:pPr/>
              <a:t>‹#›</a:t>
            </a:fld>
            <a:endParaRPr lang="en-US"/>
          </a:p>
        </p:txBody>
      </p:sp>
    </p:spTree>
    <p:extLst>
      <p:ext uri="{BB962C8B-B14F-4D97-AF65-F5344CB8AC3E}">
        <p14:creationId xmlns:p14="http://schemas.microsoft.com/office/powerpoint/2010/main" val="3203608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13912850" cy="2139950"/>
          </a:xfrm>
          <a:prstGeom prst="rect">
            <a:avLst/>
          </a:prstGeom>
          <a:noFill/>
          <a:ln w="9525">
            <a:noFill/>
            <a:miter lim="800000"/>
            <a:headEnd/>
            <a:tailEnd/>
          </a:ln>
        </p:spPr>
        <p:txBody>
          <a:bodyPr vert="horz" wrap="square" lIns="359679" tIns="179840" rIns="359679" bIns="179840" numCol="1" anchor="t" anchorCtr="0" compatLnSpc="1">
            <a:prstTxWarp prst="textNoShape">
              <a:avLst/>
            </a:prstTxWarp>
          </a:bodyPr>
          <a:lstStyle>
            <a:lvl1pPr defTabSz="3597275">
              <a:defRPr sz="4700"/>
            </a:lvl1pPr>
          </a:lstStyle>
          <a:p>
            <a:endParaRPr lang="en-US"/>
          </a:p>
        </p:txBody>
      </p:sp>
      <p:sp>
        <p:nvSpPr>
          <p:cNvPr id="3" name="Date Placeholder 2"/>
          <p:cNvSpPr>
            <a:spLocks noGrp="1"/>
          </p:cNvSpPr>
          <p:nvPr>
            <p:ph type="dt" idx="1"/>
          </p:nvPr>
        </p:nvSpPr>
        <p:spPr bwMode="auto">
          <a:xfrm>
            <a:off x="18180051" y="0"/>
            <a:ext cx="13911263" cy="2139950"/>
          </a:xfrm>
          <a:prstGeom prst="rect">
            <a:avLst/>
          </a:prstGeom>
          <a:noFill/>
          <a:ln w="9525">
            <a:noFill/>
            <a:miter lim="800000"/>
            <a:headEnd/>
            <a:tailEnd/>
          </a:ln>
        </p:spPr>
        <p:txBody>
          <a:bodyPr vert="horz" wrap="square" lIns="359679" tIns="179840" rIns="359679" bIns="179840" numCol="1" anchor="t" anchorCtr="0" compatLnSpc="1">
            <a:prstTxWarp prst="textNoShape">
              <a:avLst/>
            </a:prstTxWarp>
          </a:bodyPr>
          <a:lstStyle>
            <a:lvl1pPr algn="r" defTabSz="3597275">
              <a:defRPr sz="4700"/>
            </a:lvl1pPr>
          </a:lstStyle>
          <a:p>
            <a:fld id="{E28AB1B5-3283-42F0-A70A-A01202AD9DD4}" type="datetimeFigureOut">
              <a:rPr lang="en-US"/>
              <a:pPr/>
              <a:t>7/30/2015</a:t>
            </a:fld>
            <a:endParaRPr lang="en-US"/>
          </a:p>
        </p:txBody>
      </p:sp>
      <p:sp>
        <p:nvSpPr>
          <p:cNvPr id="4" name="Slide Image Placeholder 3"/>
          <p:cNvSpPr>
            <a:spLocks noGrp="1" noRot="1" noChangeAspect="1"/>
          </p:cNvSpPr>
          <p:nvPr>
            <p:ph type="sldImg" idx="2"/>
          </p:nvPr>
        </p:nvSpPr>
        <p:spPr>
          <a:xfrm>
            <a:off x="3556000" y="3213100"/>
            <a:ext cx="24987250" cy="1606391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3213100" y="20343814"/>
            <a:ext cx="25673050" cy="19277012"/>
          </a:xfrm>
          <a:prstGeom prst="rect">
            <a:avLst/>
          </a:prstGeom>
          <a:noFill/>
          <a:ln w="9525">
            <a:noFill/>
            <a:miter lim="800000"/>
            <a:headEnd/>
            <a:tailEnd/>
          </a:ln>
        </p:spPr>
        <p:txBody>
          <a:bodyPr vert="horz" wrap="square" lIns="359679" tIns="179840" rIns="359679" bIns="17984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40681275"/>
            <a:ext cx="13912850" cy="2146299"/>
          </a:xfrm>
          <a:prstGeom prst="rect">
            <a:avLst/>
          </a:prstGeom>
          <a:noFill/>
          <a:ln w="9525">
            <a:noFill/>
            <a:miter lim="800000"/>
            <a:headEnd/>
            <a:tailEnd/>
          </a:ln>
        </p:spPr>
        <p:txBody>
          <a:bodyPr vert="horz" wrap="square" lIns="359679" tIns="179840" rIns="359679" bIns="179840" numCol="1" anchor="b" anchorCtr="0" compatLnSpc="1">
            <a:prstTxWarp prst="textNoShape">
              <a:avLst/>
            </a:prstTxWarp>
          </a:bodyPr>
          <a:lstStyle>
            <a:lvl1pPr defTabSz="3597275">
              <a:defRPr sz="4700"/>
            </a:lvl1pPr>
          </a:lstStyle>
          <a:p>
            <a:endParaRPr lang="en-US"/>
          </a:p>
        </p:txBody>
      </p:sp>
      <p:sp>
        <p:nvSpPr>
          <p:cNvPr id="7" name="Slide Number Placeholder 6"/>
          <p:cNvSpPr>
            <a:spLocks noGrp="1"/>
          </p:cNvSpPr>
          <p:nvPr>
            <p:ph type="sldNum" sz="quarter" idx="5"/>
          </p:nvPr>
        </p:nvSpPr>
        <p:spPr bwMode="auto">
          <a:xfrm>
            <a:off x="18180051" y="40681275"/>
            <a:ext cx="13911263" cy="2146299"/>
          </a:xfrm>
          <a:prstGeom prst="rect">
            <a:avLst/>
          </a:prstGeom>
          <a:noFill/>
          <a:ln w="9525">
            <a:noFill/>
            <a:miter lim="800000"/>
            <a:headEnd/>
            <a:tailEnd/>
          </a:ln>
        </p:spPr>
        <p:txBody>
          <a:bodyPr vert="horz" wrap="square" lIns="359679" tIns="179840" rIns="359679" bIns="179840" numCol="1" anchor="b" anchorCtr="0" compatLnSpc="1">
            <a:prstTxWarp prst="textNoShape">
              <a:avLst/>
            </a:prstTxWarp>
          </a:bodyPr>
          <a:lstStyle>
            <a:lvl1pPr algn="r" defTabSz="3597275">
              <a:defRPr sz="4700"/>
            </a:lvl1pPr>
          </a:lstStyle>
          <a:p>
            <a:fld id="{98C4D45C-D2C8-4287-A95D-B23536459813}" type="slidenum">
              <a:rPr lang="en-US"/>
              <a:pPr/>
              <a:t>‹#›</a:t>
            </a:fld>
            <a:endParaRPr lang="en-US"/>
          </a:p>
        </p:txBody>
      </p:sp>
    </p:spTree>
    <p:extLst>
      <p:ext uri="{BB962C8B-B14F-4D97-AF65-F5344CB8AC3E}">
        <p14:creationId xmlns:p14="http://schemas.microsoft.com/office/powerpoint/2010/main" val="31085971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4" y="10226675"/>
            <a:ext cx="43526075"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327" y="18653125"/>
            <a:ext cx="35845749"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38087C3-8818-423F-BEDF-262F34106A6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EC88F8-FD29-4780-81E2-E4DE344158A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3927" y="2925771"/>
            <a:ext cx="10880725" cy="26335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41763" y="2925771"/>
            <a:ext cx="32489772" cy="26335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DE449A-3B0C-4D67-BA08-B5A6A604DEA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841751" y="2925763"/>
            <a:ext cx="43522901" cy="5486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841751" y="9509134"/>
            <a:ext cx="43522901" cy="1975167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E76AD2-82BA-4081-A0F7-F89C6D43010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30CB6E6-8BAB-4FF2-9CEB-6549409EC15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6" y="21153447"/>
            <a:ext cx="43526075"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6" y="13952538"/>
            <a:ext cx="43526075"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AE65F5B-B3B4-4160-AE04-728AB74C33E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41751" y="9509134"/>
            <a:ext cx="21685253"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79399" y="9509134"/>
            <a:ext cx="21685253"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27B3AA7-F4E2-4616-A4E4-69E67F847AC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39" y="1317625"/>
            <a:ext cx="46085125"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651" y="7369184"/>
            <a:ext cx="22625055"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60651" y="10439408"/>
            <a:ext cx="22625055"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789" y="7369184"/>
            <a:ext cx="22632988"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6012789" y="10439408"/>
            <a:ext cx="2263298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02765008-B6D6-47BF-9AF0-37249DB4350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76CA7945-04FC-4F6D-8135-BA0276FA6E5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EBE553E2-3238-41A8-A892-95B5C91BB11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7" y="1311275"/>
            <a:ext cx="16846555"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0019963" y="1311275"/>
            <a:ext cx="286258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637" y="6888163"/>
            <a:ext cx="16846555" cy="22517100"/>
          </a:xfrm>
        </p:spPr>
        <p:txBody>
          <a:bodyPr/>
          <a:lstStyle>
            <a:lvl1pPr marL="0" indent="0">
              <a:buNone/>
              <a:defRPr sz="1400"/>
            </a:lvl1pPr>
            <a:lvl2pPr marL="457200" indent="0">
              <a:buNone/>
              <a:defRPr sz="1200"/>
            </a:lvl2pPr>
            <a:lvl3pPr marL="914400" indent="0">
              <a:buNone/>
              <a:defRPr sz="1000"/>
            </a:lvl3pPr>
            <a:lvl4pPr marL="1371600" indent="0">
              <a:buNone/>
              <a:defRPr sz="904"/>
            </a:lvl4pPr>
            <a:lvl5pPr marL="1828800" indent="0">
              <a:buNone/>
              <a:defRPr sz="904"/>
            </a:lvl5pPr>
            <a:lvl6pPr marL="2286000" indent="0">
              <a:buNone/>
              <a:defRPr sz="904"/>
            </a:lvl6pPr>
            <a:lvl7pPr marL="2743200" indent="0">
              <a:buNone/>
              <a:defRPr sz="904"/>
            </a:lvl7pPr>
            <a:lvl8pPr marL="3200400" indent="0">
              <a:buNone/>
              <a:defRPr sz="904"/>
            </a:lvl8pPr>
            <a:lvl9pPr marL="3657600" indent="0">
              <a:buNone/>
              <a:defRPr sz="904"/>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5F2A482-13AC-49C1-8340-C0E068A8548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81" y="23042571"/>
            <a:ext cx="30724475"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0036181" y="2941645"/>
            <a:ext cx="30724475"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36181" y="25763546"/>
            <a:ext cx="30724475" cy="3862387"/>
          </a:xfrm>
        </p:spPr>
        <p:txBody>
          <a:bodyPr/>
          <a:lstStyle>
            <a:lvl1pPr marL="0" indent="0">
              <a:buNone/>
              <a:defRPr sz="1400"/>
            </a:lvl1pPr>
            <a:lvl2pPr marL="457200" indent="0">
              <a:buNone/>
              <a:defRPr sz="1200"/>
            </a:lvl2pPr>
            <a:lvl3pPr marL="914400" indent="0">
              <a:buNone/>
              <a:defRPr sz="1000"/>
            </a:lvl3pPr>
            <a:lvl4pPr marL="1371600" indent="0">
              <a:buNone/>
              <a:defRPr sz="904"/>
            </a:lvl4pPr>
            <a:lvl5pPr marL="1828800" indent="0">
              <a:buNone/>
              <a:defRPr sz="904"/>
            </a:lvl5pPr>
            <a:lvl6pPr marL="2286000" indent="0">
              <a:buNone/>
              <a:defRPr sz="904"/>
            </a:lvl6pPr>
            <a:lvl7pPr marL="2743200" indent="0">
              <a:buNone/>
              <a:defRPr sz="904"/>
            </a:lvl7pPr>
            <a:lvl8pPr marL="3200400" indent="0">
              <a:buNone/>
              <a:defRPr sz="904"/>
            </a:lvl8pPr>
            <a:lvl9pPr marL="3657600" indent="0">
              <a:buNone/>
              <a:defRPr sz="904"/>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B14B4C2-F155-459B-A90F-FDC095D63FA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1DDD9">
            <a:alpha val="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1241" y="2925763"/>
            <a:ext cx="43523956" cy="54864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841241" y="9509132"/>
            <a:ext cx="43523956" cy="19751675"/>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841217" y="29992646"/>
            <a:ext cx="10668000" cy="2193925"/>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defRPr sz="6704"/>
            </a:lvl1pPr>
          </a:lstStyle>
          <a:p>
            <a:endParaRPr lang="en-US"/>
          </a:p>
        </p:txBody>
      </p:sp>
      <p:sp>
        <p:nvSpPr>
          <p:cNvPr id="1029" name="Rectangle 5"/>
          <p:cNvSpPr>
            <a:spLocks noGrp="1" noChangeArrowheads="1"/>
          </p:cNvSpPr>
          <p:nvPr>
            <p:ph type="ftr" sz="quarter" idx="3"/>
          </p:nvPr>
        </p:nvSpPr>
        <p:spPr bwMode="auto">
          <a:xfrm>
            <a:off x="17494797" y="29992646"/>
            <a:ext cx="16216844" cy="2193925"/>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a:defRPr sz="6704"/>
            </a:lvl1pPr>
          </a:lstStyle>
          <a:p>
            <a:endParaRPr lang="en-US"/>
          </a:p>
        </p:txBody>
      </p:sp>
      <p:sp>
        <p:nvSpPr>
          <p:cNvPr id="1030" name="Rectangle 6"/>
          <p:cNvSpPr>
            <a:spLocks noGrp="1" noChangeArrowheads="1"/>
          </p:cNvSpPr>
          <p:nvPr>
            <p:ph type="sldNum" sz="quarter" idx="4"/>
          </p:nvPr>
        </p:nvSpPr>
        <p:spPr bwMode="auto">
          <a:xfrm>
            <a:off x="36697183" y="29992646"/>
            <a:ext cx="10668000" cy="2193925"/>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a:defRPr sz="6704"/>
            </a:lvl1pPr>
          </a:lstStyle>
          <a:p>
            <a:fld id="{DC4A7AAA-5722-42E7-804D-E48E34A2AD1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389440" rtl="0" eaLnBrk="0" fontAlgn="base" hangingPunct="0">
        <a:spcBef>
          <a:spcPct val="0"/>
        </a:spcBef>
        <a:spcAft>
          <a:spcPct val="0"/>
        </a:spcAft>
        <a:defRPr sz="21104">
          <a:solidFill>
            <a:schemeClr val="tx2"/>
          </a:solidFill>
          <a:latin typeface="+mj-lt"/>
          <a:ea typeface="+mj-ea"/>
          <a:cs typeface="+mj-cs"/>
        </a:defRPr>
      </a:lvl1pPr>
      <a:lvl2pPr algn="ctr" defTabSz="4389440" rtl="0" eaLnBrk="0" fontAlgn="base" hangingPunct="0">
        <a:spcBef>
          <a:spcPct val="0"/>
        </a:spcBef>
        <a:spcAft>
          <a:spcPct val="0"/>
        </a:spcAft>
        <a:defRPr sz="21104">
          <a:solidFill>
            <a:schemeClr val="tx2"/>
          </a:solidFill>
          <a:latin typeface="Times New Roman" pitchFamily="18" charset="0"/>
        </a:defRPr>
      </a:lvl2pPr>
      <a:lvl3pPr algn="ctr" defTabSz="4389440" rtl="0" eaLnBrk="0" fontAlgn="base" hangingPunct="0">
        <a:spcBef>
          <a:spcPct val="0"/>
        </a:spcBef>
        <a:spcAft>
          <a:spcPct val="0"/>
        </a:spcAft>
        <a:defRPr sz="21104">
          <a:solidFill>
            <a:schemeClr val="tx2"/>
          </a:solidFill>
          <a:latin typeface="Times New Roman" pitchFamily="18" charset="0"/>
        </a:defRPr>
      </a:lvl3pPr>
      <a:lvl4pPr algn="ctr" defTabSz="4389440" rtl="0" eaLnBrk="0" fontAlgn="base" hangingPunct="0">
        <a:spcBef>
          <a:spcPct val="0"/>
        </a:spcBef>
        <a:spcAft>
          <a:spcPct val="0"/>
        </a:spcAft>
        <a:defRPr sz="21104">
          <a:solidFill>
            <a:schemeClr val="tx2"/>
          </a:solidFill>
          <a:latin typeface="Times New Roman" pitchFamily="18" charset="0"/>
        </a:defRPr>
      </a:lvl4pPr>
      <a:lvl5pPr algn="ctr" defTabSz="4389440" rtl="0" eaLnBrk="0" fontAlgn="base" hangingPunct="0">
        <a:spcBef>
          <a:spcPct val="0"/>
        </a:spcBef>
        <a:spcAft>
          <a:spcPct val="0"/>
        </a:spcAft>
        <a:defRPr sz="21104">
          <a:solidFill>
            <a:schemeClr val="tx2"/>
          </a:solidFill>
          <a:latin typeface="Times New Roman" pitchFamily="18" charset="0"/>
        </a:defRPr>
      </a:lvl5pPr>
      <a:lvl6pPr marL="457200" algn="ctr" defTabSz="4389440" rtl="0" fontAlgn="base">
        <a:spcBef>
          <a:spcPct val="0"/>
        </a:spcBef>
        <a:spcAft>
          <a:spcPct val="0"/>
        </a:spcAft>
        <a:defRPr sz="21104">
          <a:solidFill>
            <a:schemeClr val="tx2"/>
          </a:solidFill>
          <a:latin typeface="Times New Roman" pitchFamily="18" charset="0"/>
        </a:defRPr>
      </a:lvl6pPr>
      <a:lvl7pPr marL="914400" algn="ctr" defTabSz="4389440" rtl="0" fontAlgn="base">
        <a:spcBef>
          <a:spcPct val="0"/>
        </a:spcBef>
        <a:spcAft>
          <a:spcPct val="0"/>
        </a:spcAft>
        <a:defRPr sz="21104">
          <a:solidFill>
            <a:schemeClr val="tx2"/>
          </a:solidFill>
          <a:latin typeface="Times New Roman" pitchFamily="18" charset="0"/>
        </a:defRPr>
      </a:lvl7pPr>
      <a:lvl8pPr marL="1371600" algn="ctr" defTabSz="4389440" rtl="0" fontAlgn="base">
        <a:spcBef>
          <a:spcPct val="0"/>
        </a:spcBef>
        <a:spcAft>
          <a:spcPct val="0"/>
        </a:spcAft>
        <a:defRPr sz="21104">
          <a:solidFill>
            <a:schemeClr val="tx2"/>
          </a:solidFill>
          <a:latin typeface="Times New Roman" pitchFamily="18" charset="0"/>
        </a:defRPr>
      </a:lvl8pPr>
      <a:lvl9pPr marL="1828800" algn="ctr" defTabSz="4389440" rtl="0" fontAlgn="base">
        <a:spcBef>
          <a:spcPct val="0"/>
        </a:spcBef>
        <a:spcAft>
          <a:spcPct val="0"/>
        </a:spcAft>
        <a:defRPr sz="21104">
          <a:solidFill>
            <a:schemeClr val="tx2"/>
          </a:solidFill>
          <a:latin typeface="Times New Roman" pitchFamily="18" charset="0"/>
        </a:defRPr>
      </a:lvl9pPr>
    </p:titleStyle>
    <p:bodyStyle>
      <a:lvl1pPr marL="1646240" indent="-1646240" algn="l" defTabSz="4389440" rtl="0" eaLnBrk="0" fontAlgn="base" hangingPunct="0">
        <a:spcBef>
          <a:spcPct val="20000"/>
        </a:spcBef>
        <a:spcAft>
          <a:spcPct val="0"/>
        </a:spcAft>
        <a:buChar char="•"/>
        <a:defRPr sz="15400">
          <a:solidFill>
            <a:schemeClr val="tx1"/>
          </a:solidFill>
          <a:latin typeface="+mn-lt"/>
          <a:ea typeface="+mn-ea"/>
          <a:cs typeface="+mn-cs"/>
        </a:defRPr>
      </a:lvl1pPr>
      <a:lvl2pPr marL="3565528" indent="-1371600" algn="l" defTabSz="4389440" rtl="0" eaLnBrk="0" fontAlgn="base" hangingPunct="0">
        <a:spcBef>
          <a:spcPct val="20000"/>
        </a:spcBef>
        <a:spcAft>
          <a:spcPct val="0"/>
        </a:spcAft>
        <a:buChar char="–"/>
        <a:defRPr sz="13400">
          <a:solidFill>
            <a:schemeClr val="tx1"/>
          </a:solidFill>
          <a:latin typeface="+mn-lt"/>
        </a:defRPr>
      </a:lvl2pPr>
      <a:lvl3pPr marL="5486400" indent="-1096960" algn="l" defTabSz="4389440" rtl="0" eaLnBrk="0" fontAlgn="base" hangingPunct="0">
        <a:spcBef>
          <a:spcPct val="20000"/>
        </a:spcBef>
        <a:spcAft>
          <a:spcPct val="0"/>
        </a:spcAft>
        <a:buChar char="•"/>
        <a:defRPr sz="11504">
          <a:solidFill>
            <a:schemeClr val="tx1"/>
          </a:solidFill>
          <a:latin typeface="+mn-lt"/>
        </a:defRPr>
      </a:lvl3pPr>
      <a:lvl4pPr marL="7680328" indent="-1096960" algn="l" defTabSz="4389440" rtl="0" eaLnBrk="0" fontAlgn="base" hangingPunct="0">
        <a:spcBef>
          <a:spcPct val="20000"/>
        </a:spcBef>
        <a:spcAft>
          <a:spcPct val="0"/>
        </a:spcAft>
        <a:buChar char="–"/>
        <a:defRPr sz="9600">
          <a:solidFill>
            <a:schemeClr val="tx1"/>
          </a:solidFill>
          <a:latin typeface="+mn-lt"/>
        </a:defRPr>
      </a:lvl4pPr>
      <a:lvl5pPr marL="9875840" indent="-1096960" algn="l" defTabSz="4389440" rtl="0" eaLnBrk="0" fontAlgn="base" hangingPunct="0">
        <a:spcBef>
          <a:spcPct val="20000"/>
        </a:spcBef>
        <a:spcAft>
          <a:spcPct val="0"/>
        </a:spcAft>
        <a:buChar char="»"/>
        <a:defRPr sz="9600">
          <a:solidFill>
            <a:schemeClr val="tx1"/>
          </a:solidFill>
          <a:latin typeface="+mn-lt"/>
        </a:defRPr>
      </a:lvl5pPr>
      <a:lvl6pPr marL="10333040" indent="-1096960" algn="l" defTabSz="4389440" rtl="0" fontAlgn="base">
        <a:spcBef>
          <a:spcPct val="20000"/>
        </a:spcBef>
        <a:spcAft>
          <a:spcPct val="0"/>
        </a:spcAft>
        <a:buChar char="»"/>
        <a:defRPr sz="9600">
          <a:solidFill>
            <a:schemeClr val="tx1"/>
          </a:solidFill>
          <a:latin typeface="+mn-lt"/>
        </a:defRPr>
      </a:lvl6pPr>
      <a:lvl7pPr marL="10790240" indent="-1096960" algn="l" defTabSz="4389440" rtl="0" fontAlgn="base">
        <a:spcBef>
          <a:spcPct val="20000"/>
        </a:spcBef>
        <a:spcAft>
          <a:spcPct val="0"/>
        </a:spcAft>
        <a:buChar char="»"/>
        <a:defRPr sz="9600">
          <a:solidFill>
            <a:schemeClr val="tx1"/>
          </a:solidFill>
          <a:latin typeface="+mn-lt"/>
        </a:defRPr>
      </a:lvl7pPr>
      <a:lvl8pPr marL="11247440" indent="-1096960" algn="l" defTabSz="4389440" rtl="0" fontAlgn="base">
        <a:spcBef>
          <a:spcPct val="20000"/>
        </a:spcBef>
        <a:spcAft>
          <a:spcPct val="0"/>
        </a:spcAft>
        <a:buChar char="»"/>
        <a:defRPr sz="9600">
          <a:solidFill>
            <a:schemeClr val="tx1"/>
          </a:solidFill>
          <a:latin typeface="+mn-lt"/>
        </a:defRPr>
      </a:lvl8pPr>
      <a:lvl9pPr marL="11704640" indent="-1096960" algn="l" defTabSz="4389440"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98000"/>
          </a:schemeClr>
        </a:solidFill>
        <a:effectLst/>
      </p:bgPr>
    </p:bg>
    <p:spTree>
      <p:nvGrpSpPr>
        <p:cNvPr id="1" name=""/>
        <p:cNvGrpSpPr/>
        <p:nvPr/>
      </p:nvGrpSpPr>
      <p:grpSpPr>
        <a:xfrm>
          <a:off x="0" y="0"/>
          <a:ext cx="0" cy="0"/>
          <a:chOff x="0" y="0"/>
          <a:chExt cx="0" cy="0"/>
        </a:xfrm>
      </p:grpSpPr>
      <p:sp>
        <p:nvSpPr>
          <p:cNvPr id="86" name="Rectangle 85"/>
          <p:cNvSpPr/>
          <p:nvPr/>
        </p:nvSpPr>
        <p:spPr>
          <a:xfrm>
            <a:off x="34346452" y="3810000"/>
            <a:ext cx="15819120" cy="28659848"/>
          </a:xfrm>
          <a:prstGeom prst="rect">
            <a:avLst/>
          </a:prstGeom>
          <a:solidFill>
            <a:schemeClr val="bg1">
              <a:lumMod val="9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Rectangle 84"/>
          <p:cNvSpPr/>
          <p:nvPr/>
        </p:nvSpPr>
        <p:spPr>
          <a:xfrm>
            <a:off x="17693640" y="3810000"/>
            <a:ext cx="15819120" cy="28659848"/>
          </a:xfrm>
          <a:prstGeom prst="rect">
            <a:avLst/>
          </a:prstGeom>
          <a:solidFill>
            <a:schemeClr val="bg1">
              <a:lumMod val="9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r</a:t>
            </a:r>
            <a:endParaRPr lang="en-US" dirty="0"/>
          </a:p>
        </p:txBody>
      </p:sp>
      <p:sp>
        <p:nvSpPr>
          <p:cNvPr id="16390" name="Text Box 5"/>
          <p:cNvSpPr txBox="1">
            <a:spLocks noChangeArrowheads="1"/>
          </p:cNvSpPr>
          <p:nvPr/>
        </p:nvSpPr>
        <p:spPr bwMode="auto">
          <a:xfrm>
            <a:off x="-55315" y="438302"/>
            <a:ext cx="51206400" cy="2800767"/>
          </a:xfrm>
          <a:prstGeom prst="rect">
            <a:avLst/>
          </a:prstGeom>
          <a:noFill/>
          <a:ln w="9525">
            <a:noFill/>
            <a:miter lim="800000"/>
            <a:headEnd/>
            <a:tailEnd/>
          </a:ln>
        </p:spPr>
        <p:txBody>
          <a:bodyPr wrap="square">
            <a:spAutoFit/>
          </a:bodyPr>
          <a:lstStyle/>
          <a:p>
            <a:pPr algn="ctr"/>
            <a:r>
              <a:rPr lang="en-US" sz="8200" b="1" dirty="0">
                <a:solidFill>
                  <a:schemeClr val="tx1">
                    <a:lumMod val="65000"/>
                    <a:lumOff val="35000"/>
                  </a:schemeClr>
                </a:solidFill>
                <a:latin typeface="Arial" panose="020B0604020202020204" pitchFamily="34" charset="0"/>
                <a:cs typeface="Arial" panose="020B0604020202020204" pitchFamily="34" charset="0"/>
              </a:rPr>
              <a:t>Science storytelling: Soil lead, community, place, and the power of transdisciplinary </a:t>
            </a:r>
            <a:r>
              <a:rPr lang="en-US" sz="8200" b="1" dirty="0" smtClean="0">
                <a:solidFill>
                  <a:schemeClr val="tx1">
                    <a:lumMod val="65000"/>
                    <a:lumOff val="35000"/>
                  </a:schemeClr>
                </a:solidFill>
                <a:latin typeface="Arial" panose="020B0604020202020204" pitchFamily="34" charset="0"/>
                <a:cs typeface="Arial" panose="020B0604020202020204" pitchFamily="34" charset="0"/>
              </a:rPr>
              <a:t>collaboration</a:t>
            </a:r>
          </a:p>
          <a:p>
            <a:pPr algn="ctr"/>
            <a:endParaRPr lang="en-US" sz="1200" b="1"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4400" dirty="0">
                <a:solidFill>
                  <a:schemeClr val="tx1">
                    <a:lumMod val="65000"/>
                    <a:lumOff val="35000"/>
                  </a:schemeClr>
                </a:solidFill>
                <a:latin typeface="Arial" panose="020B0604020202020204" pitchFamily="34" charset="0"/>
                <a:cs typeface="Arial" panose="020B0604020202020204" pitchFamily="34" charset="0"/>
              </a:rPr>
              <a:t>Emily C. Keener, Beth Knox, Kevin Schultz, Sydney Smith, Kirsten Schwarz</a:t>
            </a:r>
          </a:p>
          <a:p>
            <a:pPr algn="ctr"/>
            <a:r>
              <a:rPr lang="en-US" sz="3800" dirty="0">
                <a:solidFill>
                  <a:schemeClr val="tx1">
                    <a:lumMod val="65000"/>
                    <a:lumOff val="35000"/>
                  </a:schemeClr>
                </a:solidFill>
                <a:latin typeface="Arial" panose="020B0604020202020204" pitchFamily="34" charset="0"/>
                <a:cs typeface="Arial" panose="020B0604020202020204" pitchFamily="34" charset="0"/>
              </a:rPr>
              <a:t>Northern Kentucky University, Highland Heights, KY</a:t>
            </a:r>
          </a:p>
        </p:txBody>
      </p:sp>
      <p:sp>
        <p:nvSpPr>
          <p:cNvPr id="81" name="Rectangle 80"/>
          <p:cNvSpPr/>
          <p:nvPr/>
        </p:nvSpPr>
        <p:spPr>
          <a:xfrm>
            <a:off x="965098" y="3810000"/>
            <a:ext cx="15819120" cy="28659848"/>
          </a:xfrm>
          <a:prstGeom prst="rect">
            <a:avLst/>
          </a:prstGeom>
          <a:solidFill>
            <a:schemeClr val="bg1">
              <a:lumMod val="9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399" name="TextBox 38"/>
          <p:cNvSpPr txBox="1">
            <a:spLocks noChangeArrowheads="1"/>
          </p:cNvSpPr>
          <p:nvPr/>
        </p:nvSpPr>
        <p:spPr bwMode="auto">
          <a:xfrm>
            <a:off x="18862624" y="13563600"/>
            <a:ext cx="13563600" cy="769441"/>
          </a:xfrm>
          <a:prstGeom prst="rect">
            <a:avLst/>
          </a:prstGeom>
          <a:noFill/>
          <a:ln w="9525">
            <a:noFill/>
            <a:miter lim="800000"/>
            <a:headEnd/>
            <a:tailEnd/>
          </a:ln>
        </p:spPr>
        <p:txBody>
          <a:bodyPr anchor="ctr">
            <a:spAutoFit/>
          </a:bodyPr>
          <a:lstStyle/>
          <a:p>
            <a:pPr algn="ctr"/>
            <a:r>
              <a:rPr lang="en-US" sz="4400" b="1" dirty="0" smtClean="0">
                <a:solidFill>
                  <a:schemeClr val="tx1">
                    <a:lumMod val="65000"/>
                    <a:lumOff val="35000"/>
                  </a:schemeClr>
                </a:solidFill>
                <a:latin typeface="Arial" charset="0"/>
                <a:cs typeface="Arial" charset="0"/>
              </a:rPr>
              <a:t>Results </a:t>
            </a:r>
            <a:endParaRPr lang="en-US" sz="4400" b="1" dirty="0">
              <a:solidFill>
                <a:schemeClr val="tx1">
                  <a:lumMod val="65000"/>
                  <a:lumOff val="35000"/>
                </a:schemeClr>
              </a:solidFill>
              <a:latin typeface="Arial" charset="0"/>
              <a:cs typeface="Arial" charset="0"/>
            </a:endParaRPr>
          </a:p>
        </p:txBody>
      </p:sp>
      <p:sp>
        <p:nvSpPr>
          <p:cNvPr id="50" name="Rectangle 49"/>
          <p:cNvSpPr/>
          <p:nvPr/>
        </p:nvSpPr>
        <p:spPr>
          <a:xfrm>
            <a:off x="33037464" y="11277600"/>
            <a:ext cx="6205536"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60" name="TextBox 67"/>
          <p:cNvSpPr txBox="1">
            <a:spLocks noChangeArrowheads="1"/>
          </p:cNvSpPr>
          <p:nvPr/>
        </p:nvSpPr>
        <p:spPr bwMode="auto">
          <a:xfrm>
            <a:off x="3211898" y="4267533"/>
            <a:ext cx="11495088" cy="769441"/>
          </a:xfrm>
          <a:prstGeom prst="rect">
            <a:avLst/>
          </a:prstGeom>
          <a:noFill/>
          <a:ln w="9525">
            <a:noFill/>
            <a:miter lim="800000"/>
            <a:headEnd/>
            <a:tailEnd/>
          </a:ln>
        </p:spPr>
        <p:txBody>
          <a:bodyPr anchor="ctr">
            <a:spAutoFit/>
          </a:bodyPr>
          <a:lstStyle/>
          <a:p>
            <a:pPr algn="ctr"/>
            <a:r>
              <a:rPr lang="en-US" sz="4400" b="1" dirty="0" smtClean="0">
                <a:solidFill>
                  <a:schemeClr val="tx1">
                    <a:lumMod val="65000"/>
                    <a:lumOff val="35000"/>
                  </a:schemeClr>
                </a:solidFill>
                <a:latin typeface="Arial" charset="0"/>
                <a:cs typeface="Arial" charset="0"/>
              </a:rPr>
              <a:t>Soil Lead linked to Ghost Factories</a:t>
            </a:r>
            <a:endParaRPr lang="en-US" sz="4400" b="1" dirty="0">
              <a:solidFill>
                <a:schemeClr val="tx1">
                  <a:lumMod val="65000"/>
                  <a:lumOff val="35000"/>
                </a:schemeClr>
              </a:solidFill>
              <a:latin typeface="Arial" charset="0"/>
              <a:cs typeface="Arial" charset="0"/>
            </a:endParaRPr>
          </a:p>
        </p:txBody>
      </p:sp>
      <p:sp>
        <p:nvSpPr>
          <p:cNvPr id="16461" name="TextBox 70"/>
          <p:cNvSpPr txBox="1">
            <a:spLocks noChangeArrowheads="1"/>
          </p:cNvSpPr>
          <p:nvPr/>
        </p:nvSpPr>
        <p:spPr bwMode="auto">
          <a:xfrm>
            <a:off x="3127114" y="18412988"/>
            <a:ext cx="11495088" cy="769441"/>
          </a:xfrm>
          <a:prstGeom prst="rect">
            <a:avLst/>
          </a:prstGeom>
          <a:noFill/>
          <a:ln w="9525">
            <a:noFill/>
            <a:miter lim="800000"/>
            <a:headEnd/>
            <a:tailEnd/>
          </a:ln>
        </p:spPr>
        <p:txBody>
          <a:bodyPr anchor="ctr">
            <a:spAutoFit/>
          </a:bodyPr>
          <a:lstStyle/>
          <a:p>
            <a:pPr algn="ctr"/>
            <a:r>
              <a:rPr lang="en-US" sz="4400" b="1" dirty="0" smtClean="0">
                <a:solidFill>
                  <a:schemeClr val="tx1">
                    <a:lumMod val="65000"/>
                    <a:lumOff val="35000"/>
                  </a:schemeClr>
                </a:solidFill>
                <a:latin typeface="Arial" charset="0"/>
                <a:cs typeface="Arial" charset="0"/>
              </a:rPr>
              <a:t>But, Are the Factories the Culprits?</a:t>
            </a:r>
            <a:endParaRPr lang="en-US" sz="2800" b="1" dirty="0">
              <a:solidFill>
                <a:schemeClr val="tx1">
                  <a:lumMod val="65000"/>
                  <a:lumOff val="35000"/>
                </a:schemeClr>
              </a:solidFill>
              <a:latin typeface="Arial" charset="0"/>
              <a:cs typeface="Arial" charset="0"/>
            </a:endParaRPr>
          </a:p>
        </p:txBody>
      </p:sp>
      <p:sp>
        <p:nvSpPr>
          <p:cNvPr id="16471" name="TextBox 86"/>
          <p:cNvSpPr txBox="1">
            <a:spLocks noChangeArrowheads="1"/>
          </p:cNvSpPr>
          <p:nvPr/>
        </p:nvSpPr>
        <p:spPr bwMode="auto">
          <a:xfrm>
            <a:off x="1323733" y="5324403"/>
            <a:ext cx="5520304" cy="10618291"/>
          </a:xfrm>
          <a:prstGeom prst="rect">
            <a:avLst/>
          </a:prstGeom>
          <a:noFill/>
          <a:ln w="9525">
            <a:noFill/>
            <a:miter lim="800000"/>
            <a:headEnd/>
            <a:tailEnd/>
          </a:ln>
        </p:spPr>
        <p:txBody>
          <a:bodyPr wrap="square" anchor="ctr">
            <a:spAutoFit/>
          </a:bodyPr>
          <a:lstStyle/>
          <a:p>
            <a:r>
              <a:rPr lang="en-US" sz="3600" dirty="0">
                <a:solidFill>
                  <a:schemeClr val="tx1">
                    <a:lumMod val="65000"/>
                    <a:lumOff val="35000"/>
                  </a:schemeClr>
                </a:solidFill>
                <a:latin typeface="Arial" panose="020B0604020202020204" pitchFamily="34" charset="0"/>
                <a:cs typeface="Arial" panose="020B0604020202020204" pitchFamily="34" charset="0"/>
              </a:rPr>
              <a:t>A</a:t>
            </a:r>
            <a:r>
              <a:rPr lang="en-US" sz="3600" dirty="0" smtClean="0">
                <a:solidFill>
                  <a:schemeClr val="tx1">
                    <a:lumMod val="65000"/>
                    <a:lumOff val="35000"/>
                  </a:schemeClr>
                </a:solidFill>
                <a:latin typeface="Arial" panose="020B0604020202020204" pitchFamily="34" charset="0"/>
                <a:cs typeface="Arial" panose="020B0604020202020204" pitchFamily="34" charset="0"/>
              </a:rPr>
              <a:t> </a:t>
            </a:r>
            <a:r>
              <a:rPr lang="en-US" sz="3600" dirty="0">
                <a:solidFill>
                  <a:schemeClr val="tx1">
                    <a:lumMod val="65000"/>
                    <a:lumOff val="35000"/>
                  </a:schemeClr>
                </a:solidFill>
                <a:latin typeface="Arial" panose="020B0604020202020204" pitchFamily="34" charset="0"/>
                <a:cs typeface="Arial" panose="020B0604020202020204" pitchFamily="34" charset="0"/>
              </a:rPr>
              <a:t>2012 USA Today r</a:t>
            </a:r>
            <a:r>
              <a:rPr lang="en-US" sz="3600" dirty="0" smtClean="0">
                <a:solidFill>
                  <a:schemeClr val="tx1">
                    <a:lumMod val="65000"/>
                    <a:lumOff val="35000"/>
                  </a:schemeClr>
                </a:solidFill>
                <a:latin typeface="Arial" panose="020B0604020202020204" pitchFamily="34" charset="0"/>
                <a:cs typeface="Arial" panose="020B0604020202020204" pitchFamily="34" charset="0"/>
              </a:rPr>
              <a:t>eport titled </a:t>
            </a:r>
            <a:r>
              <a:rPr lang="en-US" sz="3600" i="1" dirty="0" smtClean="0">
                <a:solidFill>
                  <a:schemeClr val="tx1">
                    <a:lumMod val="65000"/>
                    <a:lumOff val="35000"/>
                  </a:schemeClr>
                </a:solidFill>
                <a:latin typeface="Arial" panose="020B0604020202020204" pitchFamily="34" charset="0"/>
                <a:cs typeface="Arial" panose="020B0604020202020204" pitchFamily="34" charset="0"/>
              </a:rPr>
              <a:t>Ghost Factories </a:t>
            </a:r>
            <a:r>
              <a:rPr lang="en-US" sz="3600" dirty="0">
                <a:solidFill>
                  <a:schemeClr val="tx1">
                    <a:lumMod val="65000"/>
                    <a:lumOff val="35000"/>
                  </a:schemeClr>
                </a:solidFill>
                <a:latin typeface="Arial" panose="020B0604020202020204" pitchFamily="34" charset="0"/>
                <a:cs typeface="Arial" panose="020B0604020202020204" pitchFamily="34" charset="0"/>
              </a:rPr>
              <a:t>investigated the presence of high lead levels in the soil of yards near sites with a history of lead smelting activity around the </a:t>
            </a:r>
            <a:r>
              <a:rPr lang="en-US" sz="3600" dirty="0" smtClean="0">
                <a:solidFill>
                  <a:schemeClr val="tx1">
                    <a:lumMod val="65000"/>
                    <a:lumOff val="35000"/>
                  </a:schemeClr>
                </a:solidFill>
                <a:latin typeface="Arial" panose="020B0604020202020204" pitchFamily="34" charset="0"/>
                <a:cs typeface="Arial" panose="020B0604020202020204" pitchFamily="34" charset="0"/>
              </a:rPr>
              <a:t>country. </a:t>
            </a:r>
            <a:r>
              <a:rPr lang="en-US" sz="3600" dirty="0">
                <a:solidFill>
                  <a:schemeClr val="tx1">
                    <a:lumMod val="65000"/>
                    <a:lumOff val="35000"/>
                  </a:schemeClr>
                </a:solidFill>
                <a:latin typeface="Arial" panose="020B0604020202020204" pitchFamily="34" charset="0"/>
                <a:cs typeface="Arial" panose="020B0604020202020204" pitchFamily="34" charset="0"/>
              </a:rPr>
              <a:t>The 14-month investigation </a:t>
            </a:r>
            <a:r>
              <a:rPr lang="en-US" sz="3600" dirty="0" smtClean="0">
                <a:solidFill>
                  <a:schemeClr val="tx1">
                    <a:lumMod val="65000"/>
                    <a:lumOff val="35000"/>
                  </a:schemeClr>
                </a:solidFill>
                <a:latin typeface="Arial" panose="020B0604020202020204" pitchFamily="34" charset="0"/>
                <a:cs typeface="Arial" panose="020B0604020202020204" pitchFamily="34" charset="0"/>
              </a:rPr>
              <a:t>revealed </a:t>
            </a:r>
            <a:r>
              <a:rPr lang="en-US" sz="3600" dirty="0">
                <a:solidFill>
                  <a:schemeClr val="tx1">
                    <a:lumMod val="65000"/>
                    <a:lumOff val="35000"/>
                  </a:schemeClr>
                </a:solidFill>
                <a:latin typeface="Arial" panose="020B0604020202020204" pitchFamily="34" charset="0"/>
                <a:cs typeface="Arial" panose="020B0604020202020204" pitchFamily="34" charset="0"/>
              </a:rPr>
              <a:t>high </a:t>
            </a:r>
            <a:r>
              <a:rPr lang="en-US" sz="3600" dirty="0" smtClean="0">
                <a:solidFill>
                  <a:schemeClr val="tx1">
                    <a:lumMod val="65000"/>
                    <a:lumOff val="35000"/>
                  </a:schemeClr>
                </a:solidFill>
                <a:latin typeface="Arial" panose="020B0604020202020204" pitchFamily="34" charset="0"/>
                <a:cs typeface="Arial" panose="020B0604020202020204" pitchFamily="34" charset="0"/>
              </a:rPr>
              <a:t>soil lead </a:t>
            </a:r>
            <a:r>
              <a:rPr lang="en-US" sz="3600" dirty="0">
                <a:solidFill>
                  <a:schemeClr val="tx1">
                    <a:lumMod val="65000"/>
                    <a:lumOff val="35000"/>
                  </a:schemeClr>
                </a:solidFill>
                <a:latin typeface="Arial" panose="020B0604020202020204" pitchFamily="34" charset="0"/>
                <a:cs typeface="Arial" panose="020B0604020202020204" pitchFamily="34" charset="0"/>
              </a:rPr>
              <a:t>levels </a:t>
            </a:r>
            <a:r>
              <a:rPr lang="en-US" sz="3600" dirty="0" smtClean="0">
                <a:solidFill>
                  <a:schemeClr val="tx1">
                    <a:lumMod val="65000"/>
                    <a:lumOff val="35000"/>
                  </a:schemeClr>
                </a:solidFill>
                <a:latin typeface="Arial" panose="020B0604020202020204" pitchFamily="34" charset="0"/>
                <a:cs typeface="Arial" panose="020B0604020202020204" pitchFamily="34" charset="0"/>
              </a:rPr>
              <a:t>in </a:t>
            </a:r>
            <a:r>
              <a:rPr lang="en-US" sz="3600" dirty="0">
                <a:solidFill>
                  <a:schemeClr val="tx1">
                    <a:lumMod val="65000"/>
                    <a:lumOff val="35000"/>
                  </a:schemeClr>
                </a:solidFill>
                <a:latin typeface="Arial" panose="020B0604020202020204" pitchFamily="34" charset="0"/>
                <a:cs typeface="Arial" panose="020B0604020202020204" pitchFamily="34" charset="0"/>
              </a:rPr>
              <a:t>21 neighborhoods, including Newport, KY. </a:t>
            </a:r>
            <a:r>
              <a:rPr lang="en-US" sz="3600" dirty="0" smtClean="0">
                <a:solidFill>
                  <a:schemeClr val="tx1">
                    <a:lumMod val="65000"/>
                    <a:lumOff val="35000"/>
                  </a:schemeClr>
                </a:solidFill>
                <a:latin typeface="Arial" panose="020B0604020202020204" pitchFamily="34" charset="0"/>
                <a:cs typeface="Arial" panose="020B0604020202020204" pitchFamily="34" charset="0"/>
              </a:rPr>
              <a:t>In </a:t>
            </a:r>
            <a:r>
              <a:rPr lang="en-US" sz="3600" dirty="0">
                <a:solidFill>
                  <a:schemeClr val="tx1">
                    <a:lumMod val="65000"/>
                    <a:lumOff val="35000"/>
                  </a:schemeClr>
                </a:solidFill>
                <a:latin typeface="Arial" panose="020B0604020202020204" pitchFamily="34" charset="0"/>
                <a:cs typeface="Arial" panose="020B0604020202020204" pitchFamily="34" charset="0"/>
              </a:rPr>
              <a:t>Newport</a:t>
            </a:r>
            <a:r>
              <a:rPr lang="en-US" sz="3600" dirty="0" smtClean="0">
                <a:solidFill>
                  <a:schemeClr val="tx1">
                    <a:lumMod val="65000"/>
                    <a:lumOff val="35000"/>
                  </a:schemeClr>
                </a:solidFill>
                <a:latin typeface="Arial" panose="020B0604020202020204" pitchFamily="34" charset="0"/>
                <a:cs typeface="Arial" panose="020B0604020202020204" pitchFamily="34" charset="0"/>
              </a:rPr>
              <a:t>, </a:t>
            </a:r>
            <a:r>
              <a:rPr lang="en-US" sz="3600" dirty="0">
                <a:solidFill>
                  <a:schemeClr val="tx1">
                    <a:lumMod val="65000"/>
                    <a:lumOff val="35000"/>
                  </a:schemeClr>
                </a:solidFill>
                <a:latin typeface="Arial" panose="020B0604020202020204" pitchFamily="34" charset="0"/>
                <a:cs typeface="Arial" panose="020B0604020202020204" pitchFamily="34" charset="0"/>
              </a:rPr>
              <a:t>we </a:t>
            </a:r>
            <a:r>
              <a:rPr lang="en-US" sz="3600" dirty="0" smtClean="0">
                <a:solidFill>
                  <a:schemeClr val="tx1">
                    <a:lumMod val="65000"/>
                    <a:lumOff val="35000"/>
                  </a:schemeClr>
                </a:solidFill>
                <a:latin typeface="Arial" panose="020B0604020202020204" pitchFamily="34" charset="0"/>
                <a:cs typeface="Arial" panose="020B0604020202020204" pitchFamily="34" charset="0"/>
              </a:rPr>
              <a:t>conducted </a:t>
            </a:r>
            <a:r>
              <a:rPr lang="en-US" sz="3600" dirty="0">
                <a:solidFill>
                  <a:schemeClr val="tx1">
                    <a:lumMod val="65000"/>
                    <a:lumOff val="35000"/>
                  </a:schemeClr>
                </a:solidFill>
                <a:latin typeface="Arial" panose="020B0604020202020204" pitchFamily="34" charset="0"/>
                <a:cs typeface="Arial" panose="020B0604020202020204" pitchFamily="34" charset="0"/>
              </a:rPr>
              <a:t>a follow-up </a:t>
            </a:r>
            <a:r>
              <a:rPr lang="en-US" sz="3600" dirty="0" smtClean="0">
                <a:solidFill>
                  <a:schemeClr val="tx1">
                    <a:lumMod val="65000"/>
                    <a:lumOff val="35000"/>
                  </a:schemeClr>
                </a:solidFill>
                <a:latin typeface="Arial" panose="020B0604020202020204" pitchFamily="34" charset="0"/>
                <a:cs typeface="Arial" panose="020B0604020202020204" pitchFamily="34" charset="0"/>
              </a:rPr>
              <a:t>study to the 2012 </a:t>
            </a:r>
            <a:r>
              <a:rPr lang="en-US" sz="3600" dirty="0">
                <a:solidFill>
                  <a:schemeClr val="tx1">
                    <a:lumMod val="65000"/>
                    <a:lumOff val="35000"/>
                  </a:schemeClr>
                </a:solidFill>
                <a:latin typeface="Arial" panose="020B0604020202020204" pitchFamily="34" charset="0"/>
                <a:cs typeface="Arial" panose="020B0604020202020204" pitchFamily="34" charset="0"/>
              </a:rPr>
              <a:t>r</a:t>
            </a:r>
            <a:r>
              <a:rPr lang="en-US" sz="3600" dirty="0" smtClean="0">
                <a:solidFill>
                  <a:schemeClr val="tx1">
                    <a:lumMod val="65000"/>
                    <a:lumOff val="35000"/>
                  </a:schemeClr>
                </a:solidFill>
                <a:latin typeface="Arial" panose="020B0604020202020204" pitchFamily="34" charset="0"/>
                <a:cs typeface="Arial" panose="020B0604020202020204" pitchFamily="34" charset="0"/>
              </a:rPr>
              <a:t>eport focusing on </a:t>
            </a:r>
            <a:r>
              <a:rPr lang="en-US" sz="3600" dirty="0">
                <a:solidFill>
                  <a:schemeClr val="tx1">
                    <a:lumMod val="65000"/>
                    <a:lumOff val="35000"/>
                  </a:schemeClr>
                </a:solidFill>
                <a:latin typeface="Arial" panose="020B0604020202020204" pitchFamily="34" charset="0"/>
                <a:cs typeface="Arial" panose="020B0604020202020204" pitchFamily="34" charset="0"/>
              </a:rPr>
              <a:t>a</a:t>
            </a:r>
            <a:r>
              <a:rPr lang="en-US" sz="3600" dirty="0" smtClean="0">
                <a:solidFill>
                  <a:schemeClr val="tx1">
                    <a:lumMod val="65000"/>
                    <a:lumOff val="35000"/>
                  </a:schemeClr>
                </a:solidFill>
                <a:latin typeface="Arial" panose="020B0604020202020204" pitchFamily="34" charset="0"/>
                <a:cs typeface="Arial" panose="020B0604020202020204" pitchFamily="34" charset="0"/>
              </a:rPr>
              <a:t> </a:t>
            </a:r>
            <a:r>
              <a:rPr lang="en-US" sz="3600" dirty="0">
                <a:solidFill>
                  <a:schemeClr val="tx1">
                    <a:lumMod val="65000"/>
                    <a:lumOff val="35000"/>
                  </a:schemeClr>
                </a:solidFill>
                <a:latin typeface="Arial" panose="020B0604020202020204" pitchFamily="34" charset="0"/>
                <a:cs typeface="Arial" panose="020B0604020202020204" pitchFamily="34" charset="0"/>
              </a:rPr>
              <a:t>factory </a:t>
            </a:r>
            <a:r>
              <a:rPr lang="en-US" sz="3600" dirty="0" smtClean="0">
                <a:solidFill>
                  <a:schemeClr val="tx1">
                    <a:lumMod val="65000"/>
                    <a:lumOff val="35000"/>
                  </a:schemeClr>
                </a:solidFill>
                <a:latin typeface="Arial" panose="020B0604020202020204" pitchFamily="34" charset="0"/>
                <a:cs typeface="Arial" panose="020B0604020202020204" pitchFamily="34" charset="0"/>
              </a:rPr>
              <a:t>that was identified </a:t>
            </a:r>
            <a:r>
              <a:rPr lang="en-US" sz="3600" dirty="0">
                <a:solidFill>
                  <a:schemeClr val="tx1">
                    <a:lumMod val="65000"/>
                    <a:lumOff val="35000"/>
                  </a:schemeClr>
                </a:solidFill>
                <a:latin typeface="Arial" panose="020B0604020202020204" pitchFamily="34" charset="0"/>
                <a:cs typeface="Arial" panose="020B0604020202020204" pitchFamily="34" charset="0"/>
              </a:rPr>
              <a:t>by </a:t>
            </a:r>
            <a:r>
              <a:rPr lang="en-US" sz="3600" dirty="0" smtClean="0">
                <a:solidFill>
                  <a:schemeClr val="tx1">
                    <a:lumMod val="65000"/>
                    <a:lumOff val="35000"/>
                  </a:schemeClr>
                </a:solidFill>
                <a:latin typeface="Arial" panose="020B0604020202020204" pitchFamily="34" charset="0"/>
                <a:cs typeface="Arial" panose="020B0604020202020204" pitchFamily="34" charset="0"/>
              </a:rPr>
              <a:t>the </a:t>
            </a:r>
            <a:r>
              <a:rPr lang="en-US" sz="3600" dirty="0">
                <a:solidFill>
                  <a:schemeClr val="tx1">
                    <a:lumMod val="65000"/>
                    <a:lumOff val="35000"/>
                  </a:schemeClr>
                </a:solidFill>
                <a:latin typeface="Arial" panose="020B0604020202020204" pitchFamily="34" charset="0"/>
                <a:cs typeface="Arial" panose="020B0604020202020204" pitchFamily="34" charset="0"/>
              </a:rPr>
              <a:t>study as a potential source of </a:t>
            </a:r>
            <a:r>
              <a:rPr lang="en-US" sz="3600" dirty="0" smtClean="0">
                <a:solidFill>
                  <a:schemeClr val="tx1">
                    <a:lumMod val="65000"/>
                    <a:lumOff val="35000"/>
                  </a:schemeClr>
                </a:solidFill>
                <a:latin typeface="Arial" panose="020B0604020202020204" pitchFamily="34" charset="0"/>
                <a:cs typeface="Arial" panose="020B0604020202020204" pitchFamily="34" charset="0"/>
              </a:rPr>
              <a:t>lead through </a:t>
            </a:r>
            <a:r>
              <a:rPr lang="en-US" sz="3600" dirty="0">
                <a:solidFill>
                  <a:schemeClr val="tx1">
                    <a:lumMod val="65000"/>
                    <a:lumOff val="35000"/>
                  </a:schemeClr>
                </a:solidFill>
                <a:latin typeface="Arial" panose="020B0604020202020204" pitchFamily="34" charset="0"/>
                <a:cs typeface="Arial" panose="020B0604020202020204" pitchFamily="34" charset="0"/>
              </a:rPr>
              <a:t>smelting activities</a:t>
            </a:r>
            <a:r>
              <a:rPr lang="en-US" sz="3600" dirty="0" smtClean="0">
                <a:solidFill>
                  <a:schemeClr val="tx1">
                    <a:lumMod val="65000"/>
                    <a:lumOff val="35000"/>
                  </a:schemeClr>
                </a:solidFill>
                <a:latin typeface="Arial" panose="020B0604020202020204" pitchFamily="34" charset="0"/>
                <a:cs typeface="Arial" panose="020B0604020202020204" pitchFamily="34" charset="0"/>
              </a:rPr>
              <a:t> that</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389" name="Line 88"/>
          <p:cNvSpPr>
            <a:spLocks noChangeShapeType="1"/>
          </p:cNvSpPr>
          <p:nvPr/>
        </p:nvSpPr>
        <p:spPr bwMode="auto">
          <a:xfrm flipV="1">
            <a:off x="3602285" y="3376422"/>
            <a:ext cx="43891200" cy="46037"/>
          </a:xfrm>
          <a:prstGeom prst="line">
            <a:avLst/>
          </a:prstGeom>
          <a:noFill/>
          <a:ln w="127000">
            <a:solidFill>
              <a:schemeClr val="tx1">
                <a:lumMod val="65000"/>
                <a:lumOff val="35000"/>
              </a:schemeClr>
            </a:solidFill>
            <a:round/>
            <a:headEnd/>
            <a:tailEnd/>
          </a:ln>
        </p:spPr>
        <p:txBody>
          <a:bodyPr/>
          <a:lstStyle/>
          <a:p>
            <a:endParaRPr lang="en-US"/>
          </a:p>
        </p:txBody>
      </p:sp>
      <p:sp>
        <p:nvSpPr>
          <p:cNvPr id="93" name="TextBox 48"/>
          <p:cNvSpPr txBox="1">
            <a:spLocks noChangeArrowheads="1"/>
          </p:cNvSpPr>
          <p:nvPr/>
        </p:nvSpPr>
        <p:spPr bwMode="auto">
          <a:xfrm>
            <a:off x="36018351" y="4263577"/>
            <a:ext cx="13335000" cy="769441"/>
          </a:xfrm>
          <a:prstGeom prst="rect">
            <a:avLst/>
          </a:prstGeom>
          <a:noFill/>
          <a:ln w="9525">
            <a:noFill/>
            <a:miter lim="800000"/>
            <a:headEnd/>
            <a:tailEnd/>
          </a:ln>
        </p:spPr>
        <p:txBody>
          <a:bodyPr anchor="ctr">
            <a:spAutoFit/>
          </a:bodyPr>
          <a:lstStyle/>
          <a:p>
            <a:pPr algn="ctr"/>
            <a:r>
              <a:rPr lang="en-US" sz="4400" b="1" dirty="0">
                <a:solidFill>
                  <a:schemeClr val="tx1">
                    <a:lumMod val="65000"/>
                    <a:lumOff val="35000"/>
                  </a:schemeClr>
                </a:solidFill>
                <a:latin typeface="Arial" charset="0"/>
                <a:cs typeface="Arial" charset="0"/>
              </a:rPr>
              <a:t>A Transdisciplinary Effort</a:t>
            </a:r>
          </a:p>
        </p:txBody>
      </p:sp>
      <p:sp>
        <p:nvSpPr>
          <p:cNvPr id="159" name="Title 1"/>
          <p:cNvSpPr txBox="1">
            <a:spLocks/>
          </p:cNvSpPr>
          <p:nvPr/>
        </p:nvSpPr>
        <p:spPr>
          <a:xfrm>
            <a:off x="33223212" y="13759088"/>
            <a:ext cx="13487400" cy="1219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3600" dirty="0">
              <a:solidFill>
                <a:prstClr val="black"/>
              </a:solidFill>
              <a:latin typeface="Arial" panose="020B0604020202020204" pitchFamily="34" charset="0"/>
              <a:cs typeface="Arial" panose="020B0604020202020204" pitchFamily="34" charset="0"/>
            </a:endParaRPr>
          </a:p>
        </p:txBody>
      </p:sp>
      <p:sp>
        <p:nvSpPr>
          <p:cNvPr id="167" name="TextBox 104"/>
          <p:cNvSpPr txBox="1">
            <a:spLocks noChangeArrowheads="1"/>
          </p:cNvSpPr>
          <p:nvPr/>
        </p:nvSpPr>
        <p:spPr bwMode="auto">
          <a:xfrm>
            <a:off x="34900937" y="5409466"/>
            <a:ext cx="8914064" cy="10618291"/>
          </a:xfrm>
          <a:prstGeom prst="rect">
            <a:avLst/>
          </a:prstGeom>
          <a:noFill/>
          <a:ln w="9525">
            <a:noFill/>
            <a:miter lim="800000"/>
            <a:headEnd/>
            <a:tailEnd/>
          </a:ln>
        </p:spPr>
        <p:txBody>
          <a:bodyPr wrap="square">
            <a:spAutoFit/>
          </a:bodyPr>
          <a:lstStyle/>
          <a:p>
            <a:r>
              <a:rPr lang="en-US" sz="3600" dirty="0">
                <a:solidFill>
                  <a:schemeClr val="tx1">
                    <a:lumMod val="65000"/>
                    <a:lumOff val="35000"/>
                  </a:schemeClr>
                </a:solidFill>
                <a:latin typeface="Arial" charset="0"/>
                <a:cs typeface="Arial" charset="0"/>
              </a:rPr>
              <a:t>The </a:t>
            </a:r>
            <a:r>
              <a:rPr lang="en-US" sz="3600" i="1" dirty="0">
                <a:solidFill>
                  <a:schemeClr val="tx1">
                    <a:lumMod val="65000"/>
                    <a:lumOff val="35000"/>
                  </a:schemeClr>
                </a:solidFill>
                <a:latin typeface="Arial" charset="0"/>
                <a:cs typeface="Arial" charset="0"/>
              </a:rPr>
              <a:t>Ghost </a:t>
            </a:r>
            <a:r>
              <a:rPr lang="en-US" sz="3600" i="1" dirty="0" smtClean="0">
                <a:solidFill>
                  <a:schemeClr val="tx1">
                    <a:lumMod val="65000"/>
                    <a:lumOff val="35000"/>
                  </a:schemeClr>
                </a:solidFill>
                <a:latin typeface="Arial" charset="0"/>
                <a:cs typeface="Arial" charset="0"/>
              </a:rPr>
              <a:t>Factories </a:t>
            </a:r>
            <a:r>
              <a:rPr lang="en-US" sz="3600" dirty="0" smtClean="0">
                <a:solidFill>
                  <a:schemeClr val="tx1">
                    <a:lumMod val="65000"/>
                    <a:lumOff val="35000"/>
                  </a:schemeClr>
                </a:solidFill>
                <a:latin typeface="Arial" charset="0"/>
                <a:cs typeface="Arial" charset="0"/>
              </a:rPr>
              <a:t>project blended </a:t>
            </a:r>
            <a:r>
              <a:rPr lang="en-US" sz="3600" dirty="0">
                <a:solidFill>
                  <a:schemeClr val="tx1">
                    <a:lumMod val="65000"/>
                    <a:lumOff val="35000"/>
                  </a:schemeClr>
                </a:solidFill>
                <a:latin typeface="Arial" charset="0"/>
                <a:cs typeface="Arial" charset="0"/>
              </a:rPr>
              <a:t>science and journalism in order to communicate a hazard in our urban areas. </a:t>
            </a:r>
            <a:r>
              <a:rPr lang="en-US" sz="3600" dirty="0" smtClean="0">
                <a:solidFill>
                  <a:schemeClr val="tx1">
                    <a:lumMod val="65000"/>
                    <a:lumOff val="35000"/>
                  </a:schemeClr>
                </a:solidFill>
                <a:latin typeface="Arial" charset="0"/>
                <a:cs typeface="Arial" charset="0"/>
              </a:rPr>
              <a:t>We continued to use this </a:t>
            </a:r>
            <a:r>
              <a:rPr lang="en-US" sz="3600" dirty="0">
                <a:solidFill>
                  <a:schemeClr val="tx1">
                    <a:lumMod val="65000"/>
                    <a:lumOff val="35000"/>
                  </a:schemeClr>
                </a:solidFill>
                <a:latin typeface="Arial" charset="0"/>
                <a:cs typeface="Arial" charset="0"/>
              </a:rPr>
              <a:t>transdisciplinary perspective </a:t>
            </a:r>
            <a:r>
              <a:rPr lang="en-US" sz="3600" dirty="0" smtClean="0">
                <a:solidFill>
                  <a:schemeClr val="tx1">
                    <a:lumMod val="65000"/>
                    <a:lumOff val="35000"/>
                  </a:schemeClr>
                </a:solidFill>
                <a:latin typeface="Arial" charset="0"/>
                <a:cs typeface="Arial" charset="0"/>
              </a:rPr>
              <a:t>in our </a:t>
            </a:r>
            <a:r>
              <a:rPr lang="en-US" sz="3600" dirty="0">
                <a:solidFill>
                  <a:schemeClr val="tx1">
                    <a:lumMod val="65000"/>
                    <a:lumOff val="35000"/>
                  </a:schemeClr>
                </a:solidFill>
                <a:latin typeface="Arial" charset="0"/>
                <a:cs typeface="Arial" charset="0"/>
              </a:rPr>
              <a:t>project. </a:t>
            </a:r>
            <a:r>
              <a:rPr lang="en-US" sz="3600" dirty="0" smtClean="0">
                <a:solidFill>
                  <a:schemeClr val="tx1">
                    <a:lumMod val="65000"/>
                    <a:lumOff val="35000"/>
                  </a:schemeClr>
                </a:solidFill>
                <a:latin typeface="Arial" charset="0"/>
                <a:cs typeface="Arial" charset="0"/>
              </a:rPr>
              <a:t>Kevin Schultz, the journalism student on this project, did extensive research on the issue of environmental lead.  As part of his research he filed open records requests with state and federal administrative groups, interviewed over 20 sources at the community, state, and national level, met with state EPA leaders on the issue of lead, used historical records to learn more about the history of lead in Newport, KY, and met with urban gardeners in the area to discuss how lead contamination </a:t>
            </a:r>
            <a:r>
              <a:rPr lang="en-US" sz="3600" dirty="0" smtClean="0">
                <a:solidFill>
                  <a:schemeClr val="tx1">
                    <a:lumMod val="65000"/>
                    <a:lumOff val="35000"/>
                  </a:schemeClr>
                </a:solidFill>
                <a:latin typeface="Arial" charset="0"/>
                <a:cs typeface="Arial" charset="0"/>
              </a:rPr>
              <a:t>affects </a:t>
            </a:r>
            <a:r>
              <a:rPr lang="en-US" sz="3600" dirty="0" smtClean="0">
                <a:solidFill>
                  <a:schemeClr val="tx1">
                    <a:lumMod val="65000"/>
                    <a:lumOff val="35000"/>
                  </a:schemeClr>
                </a:solidFill>
                <a:latin typeface="Arial" charset="0"/>
                <a:cs typeface="Arial" charset="0"/>
              </a:rPr>
              <a:t>their efforts to bring fresh produce to an area experiencing nutritional poverty. </a:t>
            </a:r>
            <a:endParaRPr lang="en-US" sz="3600" dirty="0">
              <a:solidFill>
                <a:schemeClr val="tx1">
                  <a:lumMod val="65000"/>
                  <a:lumOff val="35000"/>
                </a:schemeClr>
              </a:solidFill>
              <a:latin typeface="Arial" charset="0"/>
              <a:cs typeface="Arial" charset="0"/>
            </a:endParaRPr>
          </a:p>
        </p:txBody>
      </p:sp>
      <p:sp>
        <p:nvSpPr>
          <p:cNvPr id="5" name="TextBox 4"/>
          <p:cNvSpPr txBox="1"/>
          <p:nvPr/>
        </p:nvSpPr>
        <p:spPr>
          <a:xfrm>
            <a:off x="16011264" y="14555931"/>
            <a:ext cx="1348740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Arial" panose="020B0604020202020204" pitchFamily="34" charset="0"/>
                <a:cs typeface="Arial" panose="020B0604020202020204" pitchFamily="34" charset="0"/>
              </a:rPr>
              <a:t>Newport,  KY data </a:t>
            </a:r>
          </a:p>
        </p:txBody>
      </p:sp>
      <p:sp>
        <p:nvSpPr>
          <p:cNvPr id="34" name="TextBox 89"/>
          <p:cNvSpPr txBox="1">
            <a:spLocks noChangeArrowheads="1"/>
          </p:cNvSpPr>
          <p:nvPr/>
        </p:nvSpPr>
        <p:spPr bwMode="auto">
          <a:xfrm>
            <a:off x="18925032" y="4267533"/>
            <a:ext cx="13356336" cy="1200329"/>
          </a:xfrm>
          <a:prstGeom prst="rect">
            <a:avLst/>
          </a:prstGeom>
          <a:noFill/>
          <a:ln w="9525">
            <a:noFill/>
            <a:miter lim="800000"/>
            <a:headEnd/>
            <a:tailEnd/>
          </a:ln>
        </p:spPr>
        <p:txBody>
          <a:bodyPr wrap="square" anchor="ctr">
            <a:spAutoFit/>
          </a:bodyPr>
          <a:lstStyle/>
          <a:p>
            <a:pPr algn="ctr"/>
            <a:r>
              <a:rPr lang="en-US" sz="4400" b="1" dirty="0" smtClean="0">
                <a:solidFill>
                  <a:schemeClr val="tx1">
                    <a:lumMod val="65000"/>
                    <a:lumOff val="35000"/>
                  </a:schemeClr>
                </a:solidFill>
                <a:latin typeface="Arial" charset="0"/>
                <a:cs typeface="Arial" charset="0"/>
              </a:rPr>
              <a:t>Methods</a:t>
            </a:r>
            <a:endParaRPr lang="en-US" sz="4400" b="1" dirty="0">
              <a:solidFill>
                <a:schemeClr val="tx1">
                  <a:lumMod val="65000"/>
                  <a:lumOff val="35000"/>
                </a:schemeClr>
              </a:solidFill>
              <a:latin typeface="Arial" charset="0"/>
              <a:cs typeface="Arial" charset="0"/>
            </a:endParaRPr>
          </a:p>
          <a:p>
            <a:pPr algn="ctr"/>
            <a:endParaRPr lang="en-US" sz="2800" dirty="0">
              <a:solidFill>
                <a:schemeClr val="tx1">
                  <a:lumMod val="65000"/>
                  <a:lumOff val="35000"/>
                </a:schemeClr>
              </a:solidFill>
              <a:latin typeface="Arial" charset="0"/>
              <a:cs typeface="Arial" charset="0"/>
            </a:endParaRPr>
          </a:p>
        </p:txBody>
      </p:sp>
      <p:sp>
        <p:nvSpPr>
          <p:cNvPr id="35" name="TextBox 86"/>
          <p:cNvSpPr txBox="1">
            <a:spLocks noChangeArrowheads="1"/>
          </p:cNvSpPr>
          <p:nvPr/>
        </p:nvSpPr>
        <p:spPr bwMode="auto">
          <a:xfrm>
            <a:off x="18081576" y="5389900"/>
            <a:ext cx="8624157" cy="7848302"/>
          </a:xfrm>
          <a:prstGeom prst="rect">
            <a:avLst/>
          </a:prstGeom>
          <a:noFill/>
          <a:ln w="9525">
            <a:noFill/>
            <a:miter lim="800000"/>
            <a:headEnd/>
            <a:tailEnd/>
          </a:ln>
        </p:spPr>
        <p:txBody>
          <a:bodyPr wrap="square" anchor="t" anchorCtr="0">
            <a:spAutoFit/>
          </a:bodyPr>
          <a:lstStyle/>
          <a:p>
            <a:r>
              <a:rPr lang="en-US" sz="3600" dirty="0">
                <a:solidFill>
                  <a:schemeClr val="tx1">
                    <a:lumMod val="65000"/>
                    <a:lumOff val="35000"/>
                  </a:schemeClr>
                </a:solidFill>
                <a:latin typeface="Arial" panose="020B0604020202020204" pitchFamily="34" charset="0"/>
                <a:cs typeface="Arial" panose="020B0604020202020204" pitchFamily="34" charset="0"/>
              </a:rPr>
              <a:t>Study sites </a:t>
            </a:r>
            <a:r>
              <a:rPr lang="en-US" sz="3600" dirty="0" smtClean="0">
                <a:solidFill>
                  <a:schemeClr val="tx1">
                    <a:lumMod val="65000"/>
                    <a:lumOff val="35000"/>
                  </a:schemeClr>
                </a:solidFill>
                <a:latin typeface="Arial" panose="020B0604020202020204" pitchFamily="34" charset="0"/>
                <a:cs typeface="Arial" panose="020B0604020202020204" pitchFamily="34" charset="0"/>
              </a:rPr>
              <a:t>were selected </a:t>
            </a:r>
            <a:r>
              <a:rPr lang="en-US" sz="3600" dirty="0">
                <a:solidFill>
                  <a:schemeClr val="tx1">
                    <a:lumMod val="65000"/>
                    <a:lumOff val="35000"/>
                  </a:schemeClr>
                </a:solidFill>
                <a:latin typeface="Arial" panose="020B0604020202020204" pitchFamily="34" charset="0"/>
                <a:cs typeface="Arial" panose="020B0604020202020204" pitchFamily="34" charset="0"/>
              </a:rPr>
              <a:t>through door to door recruiting and networking with </a:t>
            </a:r>
            <a:r>
              <a:rPr lang="en-US" sz="3600" dirty="0" smtClean="0">
                <a:solidFill>
                  <a:schemeClr val="tx1">
                    <a:lumMod val="65000"/>
                    <a:lumOff val="35000"/>
                  </a:schemeClr>
                </a:solidFill>
                <a:latin typeface="Arial" panose="020B0604020202020204" pitchFamily="34" charset="0"/>
                <a:cs typeface="Arial" panose="020B0604020202020204" pitchFamily="34" charset="0"/>
              </a:rPr>
              <a:t>participants living </a:t>
            </a:r>
            <a:r>
              <a:rPr lang="en-US" sz="3600" dirty="0" smtClean="0">
                <a:solidFill>
                  <a:schemeClr val="tx1">
                    <a:lumMod val="65000"/>
                    <a:lumOff val="35000"/>
                  </a:schemeClr>
                </a:solidFill>
                <a:latin typeface="Arial" charset="0"/>
                <a:cs typeface="Arial" charset="0"/>
              </a:rPr>
              <a:t>in </a:t>
            </a:r>
            <a:r>
              <a:rPr lang="en-US" sz="3600" dirty="0">
                <a:solidFill>
                  <a:schemeClr val="tx1">
                    <a:lumMod val="65000"/>
                    <a:lumOff val="35000"/>
                  </a:schemeClr>
                </a:solidFill>
                <a:latin typeface="Arial" charset="0"/>
                <a:cs typeface="Arial" charset="0"/>
              </a:rPr>
              <a:t>the direct </a:t>
            </a:r>
            <a:r>
              <a:rPr lang="en-US" sz="3600" dirty="0" smtClean="0">
                <a:solidFill>
                  <a:schemeClr val="tx1">
                    <a:lumMod val="65000"/>
                    <a:lumOff val="35000"/>
                  </a:schemeClr>
                </a:solidFill>
                <a:latin typeface="Arial" charset="0"/>
                <a:cs typeface="Arial" charset="0"/>
              </a:rPr>
              <a:t>vicinity and </a:t>
            </a:r>
            <a:r>
              <a:rPr lang="en-US" sz="3600" dirty="0">
                <a:solidFill>
                  <a:schemeClr val="tx1">
                    <a:lumMod val="65000"/>
                    <a:lumOff val="35000"/>
                  </a:schemeClr>
                </a:solidFill>
                <a:latin typeface="Arial" charset="0"/>
                <a:cs typeface="Arial" charset="0"/>
              </a:rPr>
              <a:t>prevailing wind direction</a:t>
            </a:r>
            <a:r>
              <a:rPr lang="en-US" sz="3600" dirty="0" smtClean="0">
                <a:solidFill>
                  <a:schemeClr val="tx1">
                    <a:lumMod val="65000"/>
                    <a:lumOff val="35000"/>
                  </a:schemeClr>
                </a:solidFill>
                <a:latin typeface="Arial" charset="0"/>
                <a:cs typeface="Arial" charset="0"/>
              </a:rPr>
              <a:t> </a:t>
            </a:r>
            <a:r>
              <a:rPr lang="en-US" sz="3600" dirty="0">
                <a:solidFill>
                  <a:schemeClr val="tx1">
                    <a:lumMod val="65000"/>
                    <a:lumOff val="35000"/>
                  </a:schemeClr>
                </a:solidFill>
                <a:latin typeface="Arial" charset="0"/>
                <a:cs typeface="Arial" charset="0"/>
              </a:rPr>
              <a:t>of the former factory </a:t>
            </a:r>
            <a:r>
              <a:rPr lang="en-US" sz="3600" dirty="0" smtClean="0">
                <a:solidFill>
                  <a:schemeClr val="tx1">
                    <a:lumMod val="65000"/>
                    <a:lumOff val="35000"/>
                  </a:schemeClr>
                </a:solidFill>
                <a:latin typeface="Arial" charset="0"/>
                <a:cs typeface="Arial" charset="0"/>
              </a:rPr>
              <a:t>site.  Soil lead concentrations were measured using handheld XRF (x-ray </a:t>
            </a:r>
            <a:r>
              <a:rPr lang="en-US" sz="3600" dirty="0">
                <a:solidFill>
                  <a:schemeClr val="tx1">
                    <a:lumMod val="65000"/>
                    <a:lumOff val="35000"/>
                  </a:schemeClr>
                </a:solidFill>
                <a:latin typeface="Arial" charset="0"/>
                <a:cs typeface="Arial" charset="0"/>
              </a:rPr>
              <a:t>f</a:t>
            </a:r>
            <a:r>
              <a:rPr lang="en-US" sz="3600" dirty="0" smtClean="0">
                <a:solidFill>
                  <a:schemeClr val="tx1">
                    <a:lumMod val="65000"/>
                    <a:lumOff val="35000"/>
                  </a:schemeClr>
                </a:solidFill>
                <a:latin typeface="Arial" charset="0"/>
                <a:cs typeface="Arial" charset="0"/>
              </a:rPr>
              <a:t>luorescence) analyzers – the same methodology used in the USA Today study. XRF technology allows us to collect the many samples needed to accurately describe the spatial heterogeneity of soil lead. </a:t>
            </a:r>
            <a:r>
              <a:rPr lang="en-US" sz="3600" dirty="0" smtClean="0">
                <a:solidFill>
                  <a:schemeClr val="tx1">
                    <a:lumMod val="65000"/>
                    <a:lumOff val="35000"/>
                  </a:schemeClr>
                </a:solidFill>
                <a:latin typeface="Arial" panose="020B0604020202020204" pitchFamily="34" charset="0"/>
                <a:cs typeface="Arial" panose="020B0604020202020204" pitchFamily="34" charset="0"/>
              </a:rPr>
              <a:t>Our </a:t>
            </a:r>
            <a:r>
              <a:rPr lang="en-US" sz="3600" dirty="0">
                <a:solidFill>
                  <a:schemeClr val="tx1">
                    <a:lumMod val="65000"/>
                    <a:lumOff val="35000"/>
                  </a:schemeClr>
                </a:solidFill>
                <a:latin typeface="Arial" panose="020B0604020202020204" pitchFamily="34" charset="0"/>
                <a:cs typeface="Arial" panose="020B0604020202020204" pitchFamily="34" charset="0"/>
              </a:rPr>
              <a:t>findings are communicated to study participants in the form of spatially explicit </a:t>
            </a:r>
            <a:r>
              <a:rPr lang="en-US" sz="3600" dirty="0" smtClean="0">
                <a:solidFill>
                  <a:schemeClr val="tx1">
                    <a:lumMod val="65000"/>
                    <a:lumOff val="35000"/>
                  </a:schemeClr>
                </a:solidFill>
                <a:latin typeface="Arial" panose="020B0604020202020204" pitchFamily="34" charset="0"/>
                <a:cs typeface="Arial" panose="020B0604020202020204" pitchFamily="34" charset="0"/>
              </a:rPr>
              <a:t>maps.</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TextBox 47"/>
          <p:cNvSpPr txBox="1"/>
          <p:nvPr/>
        </p:nvSpPr>
        <p:spPr>
          <a:xfrm>
            <a:off x="1490557" y="26259309"/>
            <a:ext cx="14937771" cy="6186309"/>
          </a:xfrm>
          <a:prstGeom prst="rect">
            <a:avLst/>
          </a:prstGeom>
          <a:noFill/>
        </p:spPr>
        <p:txBody>
          <a:bodyPr wrap="square" rtlCol="0">
            <a:spAutoFit/>
          </a:bodyPr>
          <a:lstStyle/>
          <a:p>
            <a:r>
              <a:rPr lang="en-US" sz="3600" dirty="0">
                <a:solidFill>
                  <a:schemeClr val="tx1">
                    <a:lumMod val="65000"/>
                    <a:lumOff val="35000"/>
                  </a:schemeClr>
                </a:solidFill>
                <a:latin typeface="Arial" panose="020B0604020202020204" pitchFamily="34" charset="0"/>
                <a:cs typeface="Arial" panose="020B0604020202020204" pitchFamily="34" charset="0"/>
              </a:rPr>
              <a:t>In addition to industrial sources, leaded gasoline and lead-based paint are historic sources of lead that can contaminate the soil. Lead was added to gasoline from 1929-1986 in order to prevent engine knocking and was added to paint from 1884-1978 as a pigment and to prolong the life of </a:t>
            </a:r>
            <a:r>
              <a:rPr lang="en-US" sz="3600" dirty="0" smtClean="0">
                <a:solidFill>
                  <a:schemeClr val="tx1">
                    <a:lumMod val="65000"/>
                    <a:lumOff val="35000"/>
                  </a:schemeClr>
                </a:solidFill>
                <a:latin typeface="Arial" panose="020B0604020202020204" pitchFamily="34" charset="0"/>
                <a:cs typeface="Arial" panose="020B0604020202020204" pitchFamily="34" charset="0"/>
              </a:rPr>
              <a:t>paint. Banning the use of lead in these </a:t>
            </a:r>
            <a:r>
              <a:rPr lang="en-US" sz="3600" dirty="0">
                <a:solidFill>
                  <a:schemeClr val="tx1">
                    <a:lumMod val="65000"/>
                    <a:lumOff val="35000"/>
                  </a:schemeClr>
                </a:solidFill>
                <a:latin typeface="Arial" panose="020B0604020202020204" pitchFamily="34" charset="0"/>
                <a:cs typeface="Arial" panose="020B0604020202020204" pitchFamily="34" charset="0"/>
              </a:rPr>
              <a:t>products has been followed by reduced blood lead levels (BLLs) in children nationally. However, elevated BLLs still remain an issue throughout the country, and soil can be an important source of lead exposure.  Elevated BLLs are especially a concern in urban areas where percentages of lead poisoning cases can be much higher than the national average. </a:t>
            </a:r>
          </a:p>
          <a:p>
            <a:endParaRPr lang="en-US" sz="3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9" name="TextBox 48"/>
          <p:cNvSpPr txBox="1"/>
          <p:nvPr/>
        </p:nvSpPr>
        <p:spPr>
          <a:xfrm>
            <a:off x="27295341" y="14423616"/>
            <a:ext cx="5649249" cy="8402300"/>
          </a:xfrm>
          <a:prstGeom prst="rect">
            <a:avLst/>
          </a:prstGeom>
          <a:noFill/>
        </p:spPr>
        <p:txBody>
          <a:bodyPr wrap="square" rtlCol="0">
            <a:spAutoFit/>
          </a:bodyPr>
          <a:lstStyle/>
          <a:p>
            <a:r>
              <a:rPr lang="en-US" sz="3600" dirty="0">
                <a:solidFill>
                  <a:schemeClr val="tx1">
                    <a:lumMod val="65000"/>
                    <a:lumOff val="35000"/>
                  </a:schemeClr>
                </a:solidFill>
                <a:latin typeface="Arial" panose="020B0604020202020204" pitchFamily="34" charset="0"/>
                <a:cs typeface="Arial" panose="020B0604020202020204" pitchFamily="34" charset="0"/>
              </a:rPr>
              <a:t>Lead concentrations for each sample are reported in ppm </a:t>
            </a:r>
            <a:r>
              <a:rPr lang="en-US" sz="3600" dirty="0" smtClean="0">
                <a:solidFill>
                  <a:schemeClr val="tx1">
                    <a:lumMod val="65000"/>
                    <a:lumOff val="35000"/>
                  </a:schemeClr>
                </a:solidFill>
                <a:latin typeface="Arial" panose="020B0604020202020204" pitchFamily="34" charset="0"/>
                <a:cs typeface="Arial" panose="020B0604020202020204" pitchFamily="34" charset="0"/>
              </a:rPr>
              <a:t>lead. The </a:t>
            </a:r>
            <a:r>
              <a:rPr lang="en-US" sz="3600" dirty="0">
                <a:solidFill>
                  <a:schemeClr val="tx1">
                    <a:lumMod val="65000"/>
                    <a:lumOff val="35000"/>
                  </a:schemeClr>
                </a:solidFill>
                <a:latin typeface="Arial" panose="020B0604020202020204" pitchFamily="34" charset="0"/>
                <a:cs typeface="Arial" panose="020B0604020202020204" pitchFamily="34" charset="0"/>
              </a:rPr>
              <a:t>EPA recommends that children's play areas do not exceed 400 </a:t>
            </a:r>
            <a:r>
              <a:rPr lang="en-US" sz="3600" dirty="0" smtClean="0">
                <a:solidFill>
                  <a:schemeClr val="tx1">
                    <a:lumMod val="65000"/>
                    <a:lumOff val="35000"/>
                  </a:schemeClr>
                </a:solidFill>
                <a:latin typeface="Arial" panose="020B0604020202020204" pitchFamily="34" charset="0"/>
                <a:cs typeface="Arial" panose="020B0604020202020204" pitchFamily="34" charset="0"/>
              </a:rPr>
              <a:t>ppm lead. Additionally, </a:t>
            </a:r>
            <a:r>
              <a:rPr lang="en-US" sz="3600" dirty="0">
                <a:solidFill>
                  <a:schemeClr val="tx1">
                    <a:lumMod val="65000"/>
                    <a:lumOff val="35000"/>
                  </a:schemeClr>
                </a:solidFill>
                <a:latin typeface="Arial" panose="020B0604020202020204" pitchFamily="34" charset="0"/>
                <a:cs typeface="Arial" panose="020B0604020202020204" pitchFamily="34" charset="0"/>
              </a:rPr>
              <a:t>an EPA working group recently suggested that </a:t>
            </a:r>
            <a:r>
              <a:rPr lang="en-US" sz="3600" dirty="0" smtClean="0">
                <a:solidFill>
                  <a:schemeClr val="tx1">
                    <a:lumMod val="65000"/>
                    <a:lumOff val="35000"/>
                  </a:schemeClr>
                </a:solidFill>
                <a:latin typeface="Arial" panose="020B0604020202020204" pitchFamily="34" charset="0"/>
                <a:cs typeface="Arial" panose="020B0604020202020204" pitchFamily="34" charset="0"/>
              </a:rPr>
              <a:t>soil used for gardening </a:t>
            </a:r>
            <a:r>
              <a:rPr lang="en-US" sz="3600" dirty="0">
                <a:solidFill>
                  <a:schemeClr val="tx1">
                    <a:lumMod val="65000"/>
                    <a:lumOff val="35000"/>
                  </a:schemeClr>
                </a:solidFill>
                <a:latin typeface="Arial" panose="020B0604020202020204" pitchFamily="34" charset="0"/>
                <a:cs typeface="Arial" panose="020B0604020202020204" pitchFamily="34" charset="0"/>
              </a:rPr>
              <a:t>should not exceed 100 ppm lead. Results are reported for Newport, KY </a:t>
            </a:r>
            <a:r>
              <a:rPr lang="en-US" sz="3600" dirty="0" smtClean="0">
                <a:solidFill>
                  <a:schemeClr val="tx1">
                    <a:lumMod val="65000"/>
                    <a:lumOff val="35000"/>
                  </a:schemeClr>
                </a:solidFill>
                <a:latin typeface="Arial" panose="020B0604020202020204" pitchFamily="34" charset="0"/>
                <a:cs typeface="Arial" panose="020B0604020202020204" pitchFamily="34" charset="0"/>
              </a:rPr>
              <a:t>and Cincinnati</a:t>
            </a:r>
            <a:r>
              <a:rPr lang="en-US" sz="3600" dirty="0">
                <a:solidFill>
                  <a:schemeClr val="tx1">
                    <a:lumMod val="65000"/>
                    <a:lumOff val="35000"/>
                  </a:schemeClr>
                </a:solidFill>
                <a:latin typeface="Arial" panose="020B0604020202020204" pitchFamily="34" charset="0"/>
                <a:cs typeface="Arial" panose="020B0604020202020204" pitchFamily="34" charset="0"/>
              </a:rPr>
              <a:t>, OH for regional comparison</a:t>
            </a:r>
            <a:r>
              <a:rPr lang="en-US" sz="28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47" name="TextBox 89"/>
          <p:cNvSpPr txBox="1">
            <a:spLocks noChangeArrowheads="1"/>
          </p:cNvSpPr>
          <p:nvPr/>
        </p:nvSpPr>
        <p:spPr bwMode="auto">
          <a:xfrm>
            <a:off x="19424822" y="22859212"/>
            <a:ext cx="12202395" cy="769441"/>
          </a:xfrm>
          <a:prstGeom prst="rect">
            <a:avLst/>
          </a:prstGeom>
          <a:noFill/>
          <a:ln w="9525">
            <a:noFill/>
            <a:miter lim="800000"/>
            <a:headEnd/>
            <a:tailEnd/>
          </a:ln>
        </p:spPr>
        <p:txBody>
          <a:bodyPr wrap="square" anchor="ctr">
            <a:spAutoFit/>
          </a:bodyPr>
          <a:lstStyle/>
          <a:p>
            <a:pPr algn="ctr"/>
            <a:r>
              <a:rPr lang="en-US" sz="4400" b="1" dirty="0">
                <a:solidFill>
                  <a:schemeClr val="tx1">
                    <a:lumMod val="65000"/>
                    <a:lumOff val="35000"/>
                  </a:schemeClr>
                </a:solidFill>
                <a:latin typeface="Arial" charset="0"/>
                <a:cs typeface="Arial" charset="0"/>
              </a:rPr>
              <a:t>Multiple Sources of Lead in Urban Systems</a:t>
            </a:r>
            <a:endParaRPr lang="en-US" sz="2800" b="1" dirty="0">
              <a:solidFill>
                <a:schemeClr val="tx1">
                  <a:lumMod val="65000"/>
                  <a:lumOff val="35000"/>
                </a:schemeClr>
              </a:solidFill>
              <a:latin typeface="Arial" charset="0"/>
              <a:cs typeface="Arial" charset="0"/>
            </a:endParaRPr>
          </a:p>
        </p:txBody>
      </p:sp>
      <p:pic>
        <p:nvPicPr>
          <p:cNvPr id="1130" name="Picture 1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41" r="6696"/>
          <a:stretch/>
        </p:blipFill>
        <p:spPr bwMode="auto">
          <a:xfrm>
            <a:off x="1490557" y="19803405"/>
            <a:ext cx="7068121" cy="6186836"/>
          </a:xfrm>
          <a:prstGeom prst="rect">
            <a:avLst/>
          </a:prstGeom>
          <a:noFill/>
          <a:ln w="254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36" name="Picture 1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67" b="20820"/>
          <a:stretch/>
        </p:blipFill>
        <p:spPr bwMode="auto">
          <a:xfrm>
            <a:off x="7149365" y="10783084"/>
            <a:ext cx="9005053" cy="4672686"/>
          </a:xfrm>
          <a:prstGeom prst="rect">
            <a:avLst/>
          </a:prstGeom>
          <a:noFill/>
          <a:ln w="254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39"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365" y="5612954"/>
            <a:ext cx="9005053" cy="4640134"/>
          </a:xfrm>
          <a:prstGeom prst="rect">
            <a:avLst/>
          </a:prstGeom>
          <a:noFill/>
          <a:ln w="254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61" name="Picture 1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6348" y="16498846"/>
            <a:ext cx="8593303" cy="5115676"/>
          </a:xfrm>
          <a:prstGeom prst="rect">
            <a:avLst/>
          </a:prstGeom>
          <a:noFill/>
          <a:ln w="254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62" name="Picture 13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15" t="10943" b="454"/>
          <a:stretch/>
        </p:blipFill>
        <p:spPr bwMode="auto">
          <a:xfrm>
            <a:off x="44112773" y="5506979"/>
            <a:ext cx="5417227" cy="7579869"/>
          </a:xfrm>
          <a:prstGeom prst="rect">
            <a:avLst/>
          </a:prstGeom>
          <a:noFill/>
          <a:ln w="254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4" name="TextBox 53"/>
          <p:cNvSpPr txBox="1"/>
          <p:nvPr/>
        </p:nvSpPr>
        <p:spPr>
          <a:xfrm>
            <a:off x="20598460" y="18433459"/>
            <a:ext cx="4313008"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Arial" panose="020B0604020202020204" pitchFamily="34" charset="0"/>
                <a:cs typeface="Arial" panose="020B0604020202020204" pitchFamily="34" charset="0"/>
              </a:rPr>
              <a:t>Cincinnati, OH data</a:t>
            </a:r>
          </a:p>
        </p:txBody>
      </p:sp>
      <p:sp>
        <p:nvSpPr>
          <p:cNvPr id="4" name="TextBox 3"/>
          <p:cNvSpPr txBox="1"/>
          <p:nvPr/>
        </p:nvSpPr>
        <p:spPr>
          <a:xfrm>
            <a:off x="18091536" y="23947128"/>
            <a:ext cx="7058453" cy="8956298"/>
          </a:xfrm>
          <a:prstGeom prst="rect">
            <a:avLst/>
          </a:prstGeom>
          <a:noFill/>
        </p:spPr>
        <p:txBody>
          <a:bodyPr wrap="square" rtlCol="0">
            <a:spAutoFit/>
          </a:bodyPr>
          <a:lstStyle/>
          <a:p>
            <a:r>
              <a:rPr lang="en-US" sz="3600" dirty="0">
                <a:solidFill>
                  <a:schemeClr val="tx1">
                    <a:lumMod val="65000"/>
                    <a:lumOff val="35000"/>
                  </a:schemeClr>
                </a:solidFill>
                <a:latin typeface="Arial" panose="020B0604020202020204" pitchFamily="34" charset="0"/>
                <a:cs typeface="Arial" panose="020B0604020202020204" pitchFamily="34" charset="0"/>
              </a:rPr>
              <a:t>We found a greater percentage of sites with soil lead concentrations over 400 ppm and 100 ppm in Newport, KY compared to Cincinnati, OH. However, our findings cannot identify the former smelter site as the main reason for this difference. Lead-based paint and atmospheric deposition from leaded gasoline are also important sources of lead in soil. Future research may focus on the use </a:t>
            </a:r>
            <a:r>
              <a:rPr lang="en-US" sz="3600" dirty="0" smtClean="0">
                <a:solidFill>
                  <a:schemeClr val="tx1">
                    <a:lumMod val="65000"/>
                    <a:lumOff val="35000"/>
                  </a:schemeClr>
                </a:solidFill>
                <a:latin typeface="Arial" panose="020B0604020202020204" pitchFamily="34" charset="0"/>
                <a:cs typeface="Arial" panose="020B0604020202020204" pitchFamily="34" charset="0"/>
              </a:rPr>
              <a:t>of </a:t>
            </a:r>
            <a:r>
              <a:rPr lang="en-US" sz="3600" dirty="0">
                <a:solidFill>
                  <a:schemeClr val="tx1">
                    <a:lumMod val="65000"/>
                    <a:lumOff val="35000"/>
                  </a:schemeClr>
                </a:solidFill>
                <a:latin typeface="Arial" panose="020B0604020202020204" pitchFamily="34" charset="0"/>
                <a:cs typeface="Arial" panose="020B0604020202020204" pitchFamily="34" charset="0"/>
              </a:rPr>
              <a:t>lead isotopes and/or element ratios to better determine the source of lead to urban soil.</a:t>
            </a:r>
          </a:p>
          <a:p>
            <a:r>
              <a:rPr lang="en-US" sz="36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Box 6"/>
          <p:cNvSpPr txBox="1"/>
          <p:nvPr/>
        </p:nvSpPr>
        <p:spPr>
          <a:xfrm>
            <a:off x="39280196" y="28013028"/>
            <a:ext cx="184731" cy="461665"/>
          </a:xfrm>
          <a:prstGeom prst="rect">
            <a:avLst/>
          </a:prstGeom>
          <a:noFill/>
        </p:spPr>
        <p:txBody>
          <a:bodyPr wrap="none" rtlCol="0">
            <a:spAutoFit/>
          </a:bodyPr>
          <a:lstStyle/>
          <a:p>
            <a:endParaRPr lang="en-US" dirty="0"/>
          </a:p>
        </p:txBody>
      </p:sp>
      <p:sp>
        <p:nvSpPr>
          <p:cNvPr id="8" name="TextBox 7"/>
          <p:cNvSpPr txBox="1"/>
          <p:nvPr/>
        </p:nvSpPr>
        <p:spPr>
          <a:xfrm>
            <a:off x="35033494" y="30161143"/>
            <a:ext cx="8506157" cy="2123658"/>
          </a:xfrm>
          <a:prstGeom prst="rect">
            <a:avLst/>
          </a:prstGeom>
          <a:noFill/>
        </p:spPr>
        <p:txBody>
          <a:bodyPr wrap="square" rtlCol="0">
            <a:spAutoFit/>
          </a:bodyPr>
          <a:lstStyle/>
          <a:p>
            <a:r>
              <a:rPr lang="en-US" sz="2200" dirty="0">
                <a:solidFill>
                  <a:schemeClr val="tx1">
                    <a:lumMod val="65000"/>
                    <a:lumOff val="35000"/>
                  </a:schemeClr>
                </a:solidFill>
                <a:latin typeface="Arial" panose="020B0604020202020204" pitchFamily="34" charset="0"/>
                <a:ea typeface="Arial Unicode MS" pitchFamily="2"/>
                <a:cs typeface="Arial" panose="020B0604020202020204" pitchFamily="34" charset="0"/>
              </a:rPr>
              <a:t>The authors wish to extend sincere gratitude to the property owners for access to their yards.  This project was </a:t>
            </a:r>
            <a:r>
              <a:rPr lang="en-US" sz="2200" dirty="0" smtClean="0">
                <a:solidFill>
                  <a:schemeClr val="tx1">
                    <a:lumMod val="65000"/>
                    <a:lumOff val="35000"/>
                  </a:schemeClr>
                </a:solidFill>
                <a:latin typeface="Arial" panose="020B0604020202020204" pitchFamily="34" charset="0"/>
                <a:ea typeface="Arial Unicode MS" pitchFamily="2"/>
                <a:cs typeface="Arial" panose="020B0604020202020204" pitchFamily="34" charset="0"/>
              </a:rPr>
              <a:t>supported </a:t>
            </a:r>
            <a:r>
              <a:rPr lang="en-US" sz="2200" dirty="0">
                <a:solidFill>
                  <a:schemeClr val="tx1">
                    <a:lumMod val="65000"/>
                    <a:lumOff val="35000"/>
                  </a:schemeClr>
                </a:solidFill>
                <a:latin typeface="Arial" panose="020B0604020202020204" pitchFamily="34" charset="0"/>
                <a:ea typeface="Arial Unicode MS" pitchFamily="2"/>
                <a:cs typeface="Arial" panose="020B0604020202020204" pitchFamily="34" charset="0"/>
              </a:rPr>
              <a:t>by a </a:t>
            </a:r>
            <a:r>
              <a:rPr lang="en-US" sz="2200" dirty="0">
                <a:solidFill>
                  <a:schemeClr val="tx1">
                    <a:lumMod val="65000"/>
                    <a:lumOff val="35000"/>
                  </a:schemeClr>
                </a:solidFill>
                <a:latin typeface="Arial" panose="020B0604020202020204" pitchFamily="34" charset="0"/>
                <a:cs typeface="Arial" panose="020B0604020202020204" pitchFamily="34" charset="0"/>
              </a:rPr>
              <a:t>2015 CINSAM Research Grant - “A transdisciplinary exploration of environment: environmental science and communication students dig deeper to explore soil lead contamination in Newport, </a:t>
            </a:r>
            <a:r>
              <a:rPr lang="en-US" sz="2200" dirty="0" smtClean="0">
                <a:solidFill>
                  <a:schemeClr val="tx1">
                    <a:lumMod val="65000"/>
                    <a:lumOff val="35000"/>
                  </a:schemeClr>
                </a:solidFill>
                <a:latin typeface="Arial" panose="020B0604020202020204" pitchFamily="34" charset="0"/>
                <a:cs typeface="Arial" panose="020B0604020202020204" pitchFamily="34" charset="0"/>
              </a:rPr>
              <a:t>KY” and NSF award 1337846.</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extBox 8"/>
          <p:cNvSpPr txBox="1"/>
          <p:nvPr/>
        </p:nvSpPr>
        <p:spPr>
          <a:xfrm>
            <a:off x="39243000" y="29413200"/>
            <a:ext cx="7315200" cy="584775"/>
          </a:xfrm>
          <a:prstGeom prst="rect">
            <a:avLst/>
          </a:prstGeom>
          <a:noFill/>
        </p:spPr>
        <p:txBody>
          <a:bodyPr wrap="square" rtlCol="0">
            <a:spAutoFit/>
          </a:bodyPr>
          <a:lstStyle/>
          <a:p>
            <a:pPr algn="ctr"/>
            <a:r>
              <a:rPr lang="en-US" sz="3200" dirty="0">
                <a:solidFill>
                  <a:schemeClr val="tx1">
                    <a:lumMod val="65000"/>
                    <a:lumOff val="35000"/>
                  </a:schemeClr>
                </a:solidFill>
                <a:latin typeface="Arial" panose="020B0604020202020204" pitchFamily="34" charset="0"/>
                <a:cs typeface="Arial" panose="020B0604020202020204" pitchFamily="34" charset="0"/>
              </a:rPr>
              <a:t>Acknowledgements</a:t>
            </a:r>
          </a:p>
        </p:txBody>
      </p:sp>
      <p:sp>
        <p:nvSpPr>
          <p:cNvPr id="12" name="TextBox 11"/>
          <p:cNvSpPr txBox="1"/>
          <p:nvPr/>
        </p:nvSpPr>
        <p:spPr>
          <a:xfrm>
            <a:off x="1304072" y="15813941"/>
            <a:ext cx="14919335" cy="2677656"/>
          </a:xfrm>
          <a:prstGeom prst="rect">
            <a:avLst/>
          </a:prstGeom>
          <a:noFill/>
        </p:spPr>
        <p:txBody>
          <a:bodyPr wrap="square" rtlCol="0">
            <a:spAutoFit/>
          </a:bodyPr>
          <a:lstStyle/>
          <a:p>
            <a:r>
              <a:rPr lang="en-US" sz="3600" dirty="0" smtClean="0">
                <a:solidFill>
                  <a:schemeClr val="tx1">
                    <a:lumMod val="65000"/>
                    <a:lumOff val="35000"/>
                  </a:schemeClr>
                </a:solidFill>
                <a:latin typeface="Arial" panose="020B0604020202020204" pitchFamily="34" charset="0"/>
                <a:cs typeface="Arial" panose="020B0604020202020204" pitchFamily="34" charset="0"/>
              </a:rPr>
              <a:t>occurred </a:t>
            </a:r>
            <a:r>
              <a:rPr lang="en-US" sz="3600" dirty="0">
                <a:solidFill>
                  <a:schemeClr val="tx1">
                    <a:lumMod val="65000"/>
                    <a:lumOff val="35000"/>
                  </a:schemeClr>
                </a:solidFill>
                <a:latin typeface="Arial" panose="020B0604020202020204" pitchFamily="34" charset="0"/>
                <a:cs typeface="Arial" panose="020B0604020202020204" pitchFamily="34" charset="0"/>
              </a:rPr>
              <a:t>from 1948 to 1954. Smelting can release lead particles into the air, which settle on the </a:t>
            </a:r>
            <a:r>
              <a:rPr lang="en-US" sz="3600" dirty="0" smtClean="0">
                <a:solidFill>
                  <a:schemeClr val="tx1">
                    <a:lumMod val="65000"/>
                    <a:lumOff val="35000"/>
                  </a:schemeClr>
                </a:solidFill>
                <a:latin typeface="Arial" panose="020B0604020202020204" pitchFamily="34" charset="0"/>
                <a:cs typeface="Arial" panose="020B0604020202020204" pitchFamily="34" charset="0"/>
              </a:rPr>
              <a:t>soil. Soil </a:t>
            </a:r>
            <a:r>
              <a:rPr lang="en-US" sz="3600" dirty="0">
                <a:solidFill>
                  <a:schemeClr val="tx1">
                    <a:lumMod val="65000"/>
                    <a:lumOff val="35000"/>
                  </a:schemeClr>
                </a:solidFill>
                <a:latin typeface="Arial" panose="020B0604020202020204" pitchFamily="34" charset="0"/>
                <a:cs typeface="Arial" panose="020B0604020202020204" pitchFamily="34" charset="0"/>
              </a:rPr>
              <a:t>acts as a strong reservoir for lead. </a:t>
            </a:r>
            <a:r>
              <a:rPr lang="en-US" sz="3600" dirty="0" smtClean="0">
                <a:solidFill>
                  <a:schemeClr val="tx1">
                    <a:lumMod val="65000"/>
                    <a:lumOff val="35000"/>
                  </a:schemeClr>
                </a:solidFill>
                <a:latin typeface="Arial" panose="020B0604020202020204" pitchFamily="34" charset="0"/>
                <a:cs typeface="Arial" panose="020B0604020202020204" pitchFamily="34" charset="0"/>
              </a:rPr>
              <a:t>The </a:t>
            </a:r>
            <a:r>
              <a:rPr lang="en-US" sz="3600" dirty="0">
                <a:solidFill>
                  <a:schemeClr val="tx1">
                    <a:lumMod val="65000"/>
                    <a:lumOff val="35000"/>
                  </a:schemeClr>
                </a:solidFill>
                <a:latin typeface="Arial" panose="020B0604020202020204" pitchFamily="34" charset="0"/>
                <a:cs typeface="Arial" panose="020B0604020202020204" pitchFamily="34" charset="0"/>
              </a:rPr>
              <a:t>follow-up </a:t>
            </a:r>
            <a:r>
              <a:rPr lang="en-US" sz="3600" dirty="0" smtClean="0">
                <a:solidFill>
                  <a:schemeClr val="tx1">
                    <a:lumMod val="65000"/>
                    <a:lumOff val="35000"/>
                  </a:schemeClr>
                </a:solidFill>
                <a:latin typeface="Arial" panose="020B0604020202020204" pitchFamily="34" charset="0"/>
                <a:cs typeface="Arial" panose="020B0604020202020204" pitchFamily="34" charset="0"/>
              </a:rPr>
              <a:t>study </a:t>
            </a:r>
            <a:r>
              <a:rPr lang="en-US" sz="3600" dirty="0">
                <a:solidFill>
                  <a:schemeClr val="tx1">
                    <a:lumMod val="65000"/>
                    <a:lumOff val="35000"/>
                  </a:schemeClr>
                </a:solidFill>
                <a:latin typeface="Arial" panose="020B0604020202020204" pitchFamily="34" charset="0"/>
                <a:cs typeface="Arial" panose="020B0604020202020204" pitchFamily="34" charset="0"/>
              </a:rPr>
              <a:t>to the 2012 r</a:t>
            </a:r>
            <a:r>
              <a:rPr lang="en-US" sz="3600" dirty="0" smtClean="0">
                <a:solidFill>
                  <a:schemeClr val="tx1">
                    <a:lumMod val="65000"/>
                    <a:lumOff val="35000"/>
                  </a:schemeClr>
                </a:solidFill>
                <a:latin typeface="Arial" panose="020B0604020202020204" pitchFamily="34" charset="0"/>
                <a:cs typeface="Arial" panose="020B0604020202020204" pitchFamily="34" charset="0"/>
              </a:rPr>
              <a:t>eport was conducted </a:t>
            </a:r>
            <a:r>
              <a:rPr lang="en-US" sz="3600" dirty="0">
                <a:solidFill>
                  <a:schemeClr val="tx1">
                    <a:lumMod val="65000"/>
                    <a:lumOff val="35000"/>
                  </a:schemeClr>
                </a:solidFill>
                <a:latin typeface="Arial" panose="020B0604020202020204" pitchFamily="34" charset="0"/>
                <a:cs typeface="Arial" panose="020B0604020202020204" pitchFamily="34" charset="0"/>
              </a:rPr>
              <a:t>in the residential area </a:t>
            </a:r>
            <a:r>
              <a:rPr lang="en-US" sz="3600" dirty="0" smtClean="0">
                <a:solidFill>
                  <a:schemeClr val="tx1">
                    <a:lumMod val="65000"/>
                    <a:lumOff val="35000"/>
                  </a:schemeClr>
                </a:solidFill>
                <a:latin typeface="Arial" panose="020B0604020202020204" pitchFamily="34" charset="0"/>
                <a:cs typeface="Arial" panose="020B0604020202020204" pitchFamily="34" charset="0"/>
              </a:rPr>
              <a:t>immediately adjacent to </a:t>
            </a:r>
            <a:r>
              <a:rPr lang="en-US" sz="3600" dirty="0">
                <a:solidFill>
                  <a:schemeClr val="tx1">
                    <a:lumMod val="65000"/>
                    <a:lumOff val="35000"/>
                  </a:schemeClr>
                </a:solidFill>
                <a:latin typeface="Arial" panose="020B0604020202020204" pitchFamily="34" charset="0"/>
                <a:cs typeface="Arial" panose="020B0604020202020204" pitchFamily="34" charset="0"/>
              </a:rPr>
              <a:t>the former smelter site.</a:t>
            </a:r>
          </a:p>
          <a:p>
            <a:endParaRPr lang="en-US" dirty="0">
              <a:solidFill>
                <a:schemeClr val="tx1">
                  <a:lumMod val="65000"/>
                  <a:lumOff val="35000"/>
                </a:schemeClr>
              </a:solidFill>
            </a:endParaRPr>
          </a:p>
        </p:txBody>
      </p:sp>
      <p:sp>
        <p:nvSpPr>
          <p:cNvPr id="6" name="TextBox 5"/>
          <p:cNvSpPr txBox="1"/>
          <p:nvPr/>
        </p:nvSpPr>
        <p:spPr>
          <a:xfrm>
            <a:off x="36432983" y="22085611"/>
            <a:ext cx="12180813" cy="769441"/>
          </a:xfrm>
          <a:prstGeom prst="rect">
            <a:avLst/>
          </a:prstGeom>
          <a:noFill/>
        </p:spPr>
        <p:txBody>
          <a:bodyPr wrap="square" rtlCol="0">
            <a:spAutoFit/>
          </a:bodyPr>
          <a:lstStyle/>
          <a:p>
            <a:pPr algn="ctr"/>
            <a:r>
              <a:rPr lang="en-US" sz="4400" b="1" dirty="0" smtClean="0">
                <a:solidFill>
                  <a:schemeClr val="tx1">
                    <a:lumMod val="65000"/>
                    <a:lumOff val="35000"/>
                  </a:schemeClr>
                </a:solidFill>
                <a:latin typeface="Arial" panose="020B0604020202020204" pitchFamily="34" charset="0"/>
                <a:cs typeface="Arial" panose="020B0604020202020204" pitchFamily="34" charset="0"/>
              </a:rPr>
              <a:t>Collaborating for Science Communication</a:t>
            </a:r>
            <a:endParaRPr lang="en-US" sz="4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5033494" y="23217961"/>
            <a:ext cx="14496506" cy="6555641"/>
          </a:xfrm>
          <a:prstGeom prst="rect">
            <a:avLst/>
          </a:prstGeom>
          <a:noFill/>
        </p:spPr>
        <p:txBody>
          <a:bodyPr wrap="square" rtlCol="0">
            <a:spAutoFit/>
          </a:bodyPr>
          <a:lstStyle/>
          <a:p>
            <a:r>
              <a:rPr lang="en-US" sz="3600" dirty="0" smtClean="0">
                <a:solidFill>
                  <a:schemeClr val="tx1">
                    <a:lumMod val="65000"/>
                    <a:lumOff val="35000"/>
                  </a:schemeClr>
                </a:solidFill>
                <a:latin typeface="Helvetica"/>
                <a:cs typeface="Helvetica"/>
              </a:rPr>
              <a:t>Using a transdisciplinary approach advanced the ultimate goal of effective science communication.  Research uncovered by the student journalist informed the soil sampling scheme, and results from the soil testing - along with collaboration among the environmental science and journalism departments - advanced the journalism. </a:t>
            </a:r>
            <a:r>
              <a:rPr lang="en-US" sz="3600" dirty="0">
                <a:solidFill>
                  <a:schemeClr val="tx1">
                    <a:lumMod val="65000"/>
                    <a:lumOff val="35000"/>
                  </a:schemeClr>
                </a:solidFill>
                <a:latin typeface="Arial" pitchFamily="34"/>
                <a:cs typeface="Arial" pitchFamily="34"/>
              </a:rPr>
              <a:t>This reciprocal relationship provides a compelling justification for transdisciplinary </a:t>
            </a:r>
            <a:r>
              <a:rPr lang="en-US" sz="3600" dirty="0" smtClean="0">
                <a:solidFill>
                  <a:schemeClr val="tx1">
                    <a:lumMod val="65000"/>
                    <a:lumOff val="35000"/>
                  </a:schemeClr>
                </a:solidFill>
                <a:latin typeface="Arial" pitchFamily="34"/>
                <a:cs typeface="Arial" pitchFamily="34"/>
              </a:rPr>
              <a:t>collaboration.  </a:t>
            </a:r>
            <a:r>
              <a:rPr lang="en-US" sz="3600" dirty="0" smtClean="0">
                <a:solidFill>
                  <a:schemeClr val="tx1">
                    <a:lumMod val="65000"/>
                    <a:lumOff val="35000"/>
                  </a:schemeClr>
                </a:solidFill>
                <a:latin typeface="Helvetica"/>
                <a:cs typeface="Helvetica"/>
              </a:rPr>
              <a:t>The story told from either disciplinary perspective is fascinating, but combined the story is a complex picture of a socio-ecological system told from multiple perspectives, reflective not only of an important environmental and human health concern, but people, place, and community.  </a:t>
            </a:r>
            <a:endParaRPr lang="en-US" sz="3600" dirty="0" smtClean="0">
              <a:solidFill>
                <a:schemeClr val="tx1">
                  <a:lumMod val="65000"/>
                  <a:lumOff val="35000"/>
                </a:schemeClr>
              </a:solidFill>
              <a:latin typeface="Arial" pitchFamily="34"/>
              <a:cs typeface="Arial" pitchFamily="34"/>
            </a:endParaRPr>
          </a:p>
          <a:p>
            <a:pPr algn="just"/>
            <a:endParaRPr lang="en-US" dirty="0">
              <a:solidFill>
                <a:schemeClr val="tx1">
                  <a:lumMod val="65000"/>
                  <a:lumOff val="35000"/>
                </a:schemeClr>
              </a:solidFill>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9710" r="11299" b="6895"/>
          <a:stretch/>
        </p:blipFill>
        <p:spPr>
          <a:xfrm>
            <a:off x="44116002" y="13614055"/>
            <a:ext cx="5413998" cy="7964009"/>
          </a:xfrm>
          <a:prstGeom prst="rect">
            <a:avLst/>
          </a:prstGeom>
          <a:ln w="25400">
            <a:solidFill>
              <a:schemeClr val="tx1">
                <a:lumMod val="65000"/>
                <a:lumOff val="35000"/>
              </a:schemeClr>
            </a:solidFill>
          </a:ln>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9113" r="3508"/>
          <a:stretch/>
        </p:blipFill>
        <p:spPr>
          <a:xfrm>
            <a:off x="9047966" y="19803405"/>
            <a:ext cx="7162801" cy="6171146"/>
          </a:xfrm>
          <a:prstGeom prst="rect">
            <a:avLst/>
          </a:prstGeom>
          <a:ln w="25400">
            <a:solidFill>
              <a:schemeClr val="tx1">
                <a:lumMod val="65000"/>
                <a:lumOff val="35000"/>
              </a:schemeClr>
            </a:solidFill>
          </a:ln>
        </p:spPr>
      </p:pic>
      <p:pic>
        <p:nvPicPr>
          <p:cNvPr id="18" name="Picture 17"/>
          <p:cNvPicPr>
            <a:picLocks noChangeAspect="1"/>
          </p:cNvPicPr>
          <p:nvPr/>
        </p:nvPicPr>
        <p:blipFill rotWithShape="1">
          <a:blip r:embed="rId9"/>
          <a:srcRect t="20688"/>
          <a:stretch/>
        </p:blipFill>
        <p:spPr>
          <a:xfrm>
            <a:off x="25547885" y="24155400"/>
            <a:ext cx="7408077" cy="3715880"/>
          </a:xfrm>
          <a:prstGeom prst="rect">
            <a:avLst/>
          </a:prstGeom>
          <a:ln w="25400">
            <a:solidFill>
              <a:schemeClr val="tx1">
                <a:lumMod val="65000"/>
                <a:lumOff val="35000"/>
              </a:schemeClr>
            </a:solidFill>
          </a:ln>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8687" t="6979" r="6585" b="28529"/>
          <a:stretch/>
        </p:blipFill>
        <p:spPr>
          <a:xfrm>
            <a:off x="25547885" y="28097484"/>
            <a:ext cx="7396705" cy="4037145"/>
          </a:xfrm>
          <a:prstGeom prst="rect">
            <a:avLst/>
          </a:prstGeom>
          <a:ln w="25400">
            <a:solidFill>
              <a:schemeClr val="tx1">
                <a:lumMod val="65000"/>
                <a:lumOff val="35000"/>
              </a:schemeClr>
            </a:solidFill>
          </a:ln>
        </p:spPr>
      </p:pic>
      <p:pic>
        <p:nvPicPr>
          <p:cNvPr id="51" name="Picture 169" descr="K:\Science Center Research\Biology Research\Schwarz Research Group\Kyle_Conley\528thornton.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25213" y="5568044"/>
            <a:ext cx="5768067" cy="7690756"/>
          </a:xfrm>
          <a:prstGeom prst="rect">
            <a:avLst/>
          </a:prstGeom>
          <a:noFill/>
          <a:ln w="254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4174964" y="5105400"/>
            <a:ext cx="9297719"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352800" y="19278600"/>
            <a:ext cx="108966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0572681" y="5105400"/>
            <a:ext cx="9297719"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0496481" y="14396545"/>
            <a:ext cx="9297719"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9289344" y="23698200"/>
            <a:ext cx="1271016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717681" y="5105400"/>
            <a:ext cx="9297719"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6018350" y="22936200"/>
            <a:ext cx="1271016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341760010"/>
              </p:ext>
            </p:extLst>
          </p:nvPr>
        </p:nvGraphicFramePr>
        <p:xfrm>
          <a:off x="18356590" y="19014622"/>
          <a:ext cx="8722774" cy="3571814"/>
        </p:xfrm>
        <a:graphic>
          <a:graphicData uri="http://schemas.openxmlformats.org/drawingml/2006/table">
            <a:tbl>
              <a:tblPr firstRow="1" firstCol="1" bandRow="1">
                <a:tableStyleId>{D27102A9-8310-4765-A935-A1911B00CA55}</a:tableStyleId>
              </a:tblPr>
              <a:tblGrid>
                <a:gridCol w="1453485"/>
                <a:gridCol w="1453485"/>
                <a:gridCol w="1453485"/>
                <a:gridCol w="1453485"/>
                <a:gridCol w="1454417"/>
                <a:gridCol w="1454417"/>
              </a:tblGrid>
              <a:tr h="613394">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Site</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400ppm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100ppm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400ppm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100ppm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9</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41</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68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33</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48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41</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46</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85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4</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33</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29</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76</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88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21</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18</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75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22</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31</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85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7</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38</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94</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17</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50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9</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41</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13</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7</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95842">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T</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otal</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283</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89</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186</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31</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66</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25465292"/>
              </p:ext>
            </p:extLst>
          </p:nvPr>
        </p:nvGraphicFramePr>
        <p:xfrm>
          <a:off x="18374711" y="15198820"/>
          <a:ext cx="8827756" cy="3231202"/>
        </p:xfrm>
        <a:graphic>
          <a:graphicData uri="http://schemas.openxmlformats.org/drawingml/2006/table">
            <a:tbl>
              <a:tblPr firstRow="1" firstCol="1" bandRow="1">
                <a:tableStyleId>{D27102A9-8310-4765-A935-A1911B00CA55}</a:tableStyleId>
              </a:tblPr>
              <a:tblGrid>
                <a:gridCol w="1470978"/>
                <a:gridCol w="1470978"/>
                <a:gridCol w="1470978"/>
                <a:gridCol w="1470978"/>
                <a:gridCol w="1471922"/>
                <a:gridCol w="1471922"/>
              </a:tblGrid>
              <a:tr h="589729">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Site</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400ppm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100ppm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400ppm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 </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Tests </a:t>
                      </a:r>
                      <a:r>
                        <a:rPr lang="en-US" sz="1800" dirty="0">
                          <a:solidFill>
                            <a:schemeClr val="tx1">
                              <a:lumMod val="65000"/>
                              <a:lumOff val="35000"/>
                            </a:schemeClr>
                          </a:solidFill>
                          <a:effectLst/>
                          <a:latin typeface="Arial" panose="020B0604020202020204" pitchFamily="34" charset="0"/>
                          <a:cs typeface="Arial" panose="020B0604020202020204" pitchFamily="34" charset="0"/>
                        </a:rPr>
                        <a:t>≥ 100ppm</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75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100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40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23</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39</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58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98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3</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38</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100</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4</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24</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6</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24</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100</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7</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28</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100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6</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17</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4</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17</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24</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100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7</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22</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22</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23</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100</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8</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21</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5</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a:solidFill>
                            <a:schemeClr val="tx1">
                              <a:lumMod val="65000"/>
                              <a:lumOff val="35000"/>
                            </a:schemeClr>
                          </a:solidFill>
                          <a:effectLst/>
                          <a:latin typeface="Arial" panose="020B0604020202020204" pitchFamily="34" charset="0"/>
                          <a:cs typeface="Arial" panose="020B0604020202020204" pitchFamily="34" charset="0"/>
                        </a:rPr>
                        <a:t>20</a:t>
                      </a:r>
                      <a:endParaRPr lang="en-US" sz="140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24</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95</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r h="283777">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T</a:t>
                      </a:r>
                      <a:r>
                        <a:rPr lang="en-US" sz="1800" dirty="0" smtClean="0">
                          <a:solidFill>
                            <a:schemeClr val="tx1">
                              <a:lumMod val="65000"/>
                              <a:lumOff val="35000"/>
                            </a:schemeClr>
                          </a:solidFill>
                          <a:effectLst/>
                          <a:latin typeface="Arial" panose="020B0604020202020204" pitchFamily="34" charset="0"/>
                          <a:cs typeface="Arial" panose="020B0604020202020204" pitchFamily="34" charset="0"/>
                        </a:rPr>
                        <a:t>otal</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204</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77</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202</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38</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panose="020B0604020202020204" pitchFamily="34" charset="0"/>
                          <a:cs typeface="Arial" panose="020B0604020202020204" pitchFamily="34" charset="0"/>
                        </a:rPr>
                        <a:t>99</a:t>
                      </a:r>
                      <a:endParaRPr lang="en-US" sz="14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r>
            </a:tbl>
          </a:graphicData>
        </a:graphic>
      </p:graphicFrame>
      <p:pic>
        <p:nvPicPr>
          <p:cNvPr id="1026" name="Picture 2" descr="http://brand.nku.edu/images/logo-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539651" y="30311731"/>
            <a:ext cx="6067821" cy="14151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6189</TotalTime>
  <Words>1019</Words>
  <Application>Microsoft Office PowerPoint</Application>
  <PresentationFormat>Custom</PresentationFormat>
  <Paragraphs>151</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 Unicode MS</vt:lpstr>
      <vt:lpstr>SimSun</vt:lpstr>
      <vt:lpstr>Arial</vt:lpstr>
      <vt:lpstr>Calibri</vt:lpstr>
      <vt:lpstr>Helvetica</vt:lpstr>
      <vt:lpstr>Times New Roman</vt:lpstr>
      <vt:lpstr>Default Design</vt:lpstr>
      <vt:lpstr>PowerPoint Presentation</vt:lpstr>
    </vt:vector>
  </TitlesOfParts>
  <Company>Institute of Ecosystem Studies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Preferred Customer</dc:creator>
  <cp:lastModifiedBy>Kirsten Schwarz</cp:lastModifiedBy>
  <cp:revision>364</cp:revision>
  <dcterms:created xsi:type="dcterms:W3CDTF">2002-10-18T20:07:13Z</dcterms:created>
  <dcterms:modified xsi:type="dcterms:W3CDTF">2015-07-30T20:23:46Z</dcterms:modified>
</cp:coreProperties>
</file>