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0"/>
  </p:notesMasterIdLst>
  <p:handoutMasterIdLst>
    <p:handoutMasterId r:id="rId21"/>
  </p:handoutMasterIdLst>
  <p:sldIdLst>
    <p:sldId id="258" r:id="rId2"/>
    <p:sldId id="376" r:id="rId3"/>
    <p:sldId id="367" r:id="rId4"/>
    <p:sldId id="368" r:id="rId5"/>
    <p:sldId id="373" r:id="rId6"/>
    <p:sldId id="369" r:id="rId7"/>
    <p:sldId id="377" r:id="rId8"/>
    <p:sldId id="370" r:id="rId9"/>
    <p:sldId id="374" r:id="rId10"/>
    <p:sldId id="354" r:id="rId11"/>
    <p:sldId id="358" r:id="rId12"/>
    <p:sldId id="366" r:id="rId13"/>
    <p:sldId id="372" r:id="rId14"/>
    <p:sldId id="375" r:id="rId15"/>
    <p:sldId id="360" r:id="rId16"/>
    <p:sldId id="362" r:id="rId17"/>
    <p:sldId id="365" r:id="rId18"/>
    <p:sldId id="281" r:id="rId19"/>
  </p:sldIdLst>
  <p:sldSz cx="9144000" cy="6858000" type="screen4x3"/>
  <p:notesSz cx="6858000" cy="90678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3E"/>
    <a:srgbClr val="008E86"/>
    <a:srgbClr val="448F9C"/>
    <a:srgbClr val="0070B9"/>
    <a:srgbClr val="4B2682"/>
    <a:srgbClr val="E0A35F"/>
    <a:srgbClr val="9D8E3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6" autoAdjust="0"/>
    <p:restoredTop sz="86169" autoAdjust="0"/>
  </p:normalViewPr>
  <p:slideViewPr>
    <p:cSldViewPr>
      <p:cViewPr varScale="1">
        <p:scale>
          <a:sx n="113" d="100"/>
          <a:sy n="113" d="100"/>
        </p:scale>
        <p:origin x="162"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3200" y="-104"/>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985" tIns="45493" rIns="90985" bIns="45493" numCol="1" anchor="t" anchorCtr="0" compatLnSpc="1">
            <a:prstTxWarp prst="textNoShape">
              <a:avLst/>
            </a:prstTxWarp>
          </a:bodyPr>
          <a:lstStyle>
            <a:lvl1pPr defTabSz="909638">
              <a:defRPr sz="1200"/>
            </a:lvl1pPr>
          </a:lstStyle>
          <a:p>
            <a:endParaRPr lang="en-US"/>
          </a:p>
        </p:txBody>
      </p:sp>
      <p:sp>
        <p:nvSpPr>
          <p:cNvPr id="120835" name="Rectangle 3"/>
          <p:cNvSpPr>
            <a:spLocks noGrp="1" noChangeArrowheads="1"/>
          </p:cNvSpPr>
          <p:nvPr>
            <p:ph type="dt" sz="quarter" idx="1"/>
          </p:nvPr>
        </p:nvSpPr>
        <p:spPr bwMode="auto">
          <a:xfrm>
            <a:off x="3884613" y="0"/>
            <a:ext cx="2971800" cy="452438"/>
          </a:xfrm>
          <a:prstGeom prst="rect">
            <a:avLst/>
          </a:prstGeom>
          <a:noFill/>
          <a:ln w="9525">
            <a:noFill/>
            <a:miter lim="800000"/>
            <a:headEnd/>
            <a:tailEnd/>
          </a:ln>
          <a:effectLst/>
        </p:spPr>
        <p:txBody>
          <a:bodyPr vert="horz" wrap="square" lIns="90985" tIns="45493" rIns="90985" bIns="45493" numCol="1" anchor="t" anchorCtr="0" compatLnSpc="1">
            <a:prstTxWarp prst="textNoShape">
              <a:avLst/>
            </a:prstTxWarp>
          </a:bodyPr>
          <a:lstStyle>
            <a:lvl1pPr algn="r" defTabSz="909638">
              <a:defRPr sz="1200"/>
            </a:lvl1pPr>
          </a:lstStyle>
          <a:p>
            <a:endParaRPr lang="en-US"/>
          </a:p>
        </p:txBody>
      </p:sp>
      <p:sp>
        <p:nvSpPr>
          <p:cNvPr id="120836" name="Rectangle 4"/>
          <p:cNvSpPr>
            <a:spLocks noGrp="1" noChangeArrowheads="1"/>
          </p:cNvSpPr>
          <p:nvPr>
            <p:ph type="ftr" sz="quarter" idx="2"/>
          </p:nvPr>
        </p:nvSpPr>
        <p:spPr bwMode="auto">
          <a:xfrm>
            <a:off x="0" y="8613775"/>
            <a:ext cx="2971800" cy="452438"/>
          </a:xfrm>
          <a:prstGeom prst="rect">
            <a:avLst/>
          </a:prstGeom>
          <a:noFill/>
          <a:ln w="9525">
            <a:noFill/>
            <a:miter lim="800000"/>
            <a:headEnd/>
            <a:tailEnd/>
          </a:ln>
          <a:effectLst/>
        </p:spPr>
        <p:txBody>
          <a:bodyPr vert="horz" wrap="square" lIns="90985" tIns="45493" rIns="90985" bIns="45493" numCol="1" anchor="b" anchorCtr="0" compatLnSpc="1">
            <a:prstTxWarp prst="textNoShape">
              <a:avLst/>
            </a:prstTxWarp>
          </a:bodyPr>
          <a:lstStyle>
            <a:lvl1pPr defTabSz="909638">
              <a:defRPr sz="1200"/>
            </a:lvl1pPr>
          </a:lstStyle>
          <a:p>
            <a:endParaRPr lang="en-US"/>
          </a:p>
        </p:txBody>
      </p:sp>
      <p:sp>
        <p:nvSpPr>
          <p:cNvPr id="120837" name="Rectangle 5"/>
          <p:cNvSpPr>
            <a:spLocks noGrp="1" noChangeArrowheads="1"/>
          </p:cNvSpPr>
          <p:nvPr>
            <p:ph type="sldNum" sz="quarter" idx="3"/>
          </p:nvPr>
        </p:nvSpPr>
        <p:spPr bwMode="auto">
          <a:xfrm>
            <a:off x="3884613" y="8613775"/>
            <a:ext cx="2971800" cy="452438"/>
          </a:xfrm>
          <a:prstGeom prst="rect">
            <a:avLst/>
          </a:prstGeom>
          <a:noFill/>
          <a:ln w="9525">
            <a:noFill/>
            <a:miter lim="800000"/>
            <a:headEnd/>
            <a:tailEnd/>
          </a:ln>
          <a:effectLst/>
        </p:spPr>
        <p:txBody>
          <a:bodyPr vert="horz" wrap="square" lIns="90985" tIns="45493" rIns="90985" bIns="45493" numCol="1" anchor="b" anchorCtr="0" compatLnSpc="1">
            <a:prstTxWarp prst="textNoShape">
              <a:avLst/>
            </a:prstTxWarp>
          </a:bodyPr>
          <a:lstStyle>
            <a:lvl1pPr algn="r" defTabSz="909638">
              <a:defRPr sz="1200"/>
            </a:lvl1pPr>
          </a:lstStyle>
          <a:p>
            <a:fld id="{391F07DC-F6B0-4432-8996-B666C63EC517}" type="slidenum">
              <a:rPr lang="en-US"/>
              <a:pPr/>
              <a:t>‹#›</a:t>
            </a:fld>
            <a:endParaRPr lang="en-US"/>
          </a:p>
        </p:txBody>
      </p:sp>
    </p:spTree>
    <p:extLst>
      <p:ext uri="{BB962C8B-B14F-4D97-AF65-F5344CB8AC3E}">
        <p14:creationId xmlns:p14="http://schemas.microsoft.com/office/powerpoint/2010/main" val="3276102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2438"/>
          </a:xfrm>
          <a:prstGeom prst="rect">
            <a:avLst/>
          </a:prstGeom>
          <a:noFill/>
          <a:ln w="9525">
            <a:noFill/>
            <a:miter lim="800000"/>
            <a:headEnd/>
            <a:tailEnd/>
          </a:ln>
        </p:spPr>
        <p:txBody>
          <a:bodyPr vert="horz" wrap="square" lIns="90985" tIns="45493" rIns="90985" bIns="45493" numCol="1" anchor="t" anchorCtr="0" compatLnSpc="1">
            <a:prstTxWarp prst="textNoShape">
              <a:avLst/>
            </a:prstTxWarp>
          </a:bodyPr>
          <a:lstStyle>
            <a:lvl1pPr defTabSz="909638">
              <a:defRPr sz="1200"/>
            </a:lvl1pPr>
          </a:lstStyle>
          <a:p>
            <a:endParaRPr lang="en-US"/>
          </a:p>
        </p:txBody>
      </p:sp>
      <p:sp>
        <p:nvSpPr>
          <p:cNvPr id="4099" name="Rectangle 3"/>
          <p:cNvSpPr>
            <a:spLocks noGrp="1" noChangeArrowheads="1"/>
          </p:cNvSpPr>
          <p:nvPr>
            <p:ph type="dt" idx="1"/>
          </p:nvPr>
        </p:nvSpPr>
        <p:spPr bwMode="auto">
          <a:xfrm>
            <a:off x="3886200" y="0"/>
            <a:ext cx="2971800" cy="452438"/>
          </a:xfrm>
          <a:prstGeom prst="rect">
            <a:avLst/>
          </a:prstGeom>
          <a:noFill/>
          <a:ln w="9525">
            <a:noFill/>
            <a:miter lim="800000"/>
            <a:headEnd/>
            <a:tailEnd/>
          </a:ln>
        </p:spPr>
        <p:txBody>
          <a:bodyPr vert="horz" wrap="square" lIns="90985" tIns="45493" rIns="90985" bIns="45493" numCol="1" anchor="t" anchorCtr="0" compatLnSpc="1">
            <a:prstTxWarp prst="textNoShape">
              <a:avLst/>
            </a:prstTxWarp>
          </a:bodyPr>
          <a:lstStyle>
            <a:lvl1pPr algn="r" defTabSz="909638">
              <a:defRPr sz="1200"/>
            </a:lvl1pPr>
          </a:lstStyle>
          <a:p>
            <a:endParaRPr lang="en-US"/>
          </a:p>
        </p:txBody>
      </p:sp>
      <p:sp>
        <p:nvSpPr>
          <p:cNvPr id="4100" name="Rectangle 4"/>
          <p:cNvSpPr>
            <a:spLocks noGrp="1" noRot="1" noChangeAspect="1" noChangeArrowheads="1" noTextEdit="1"/>
          </p:cNvSpPr>
          <p:nvPr>
            <p:ph type="sldImg" idx="2"/>
          </p:nvPr>
        </p:nvSpPr>
        <p:spPr bwMode="auto">
          <a:xfrm>
            <a:off x="1163638" y="681038"/>
            <a:ext cx="4533900" cy="340042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06888"/>
            <a:ext cx="5029200" cy="4079875"/>
          </a:xfrm>
          <a:prstGeom prst="rect">
            <a:avLst/>
          </a:prstGeom>
          <a:noFill/>
          <a:ln w="9525">
            <a:noFill/>
            <a:miter lim="800000"/>
            <a:headEnd/>
            <a:tailEnd/>
          </a:ln>
        </p:spPr>
        <p:txBody>
          <a:bodyPr vert="horz" wrap="square" lIns="90985" tIns="45493" rIns="90985" bIns="454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15363"/>
            <a:ext cx="2971800" cy="452437"/>
          </a:xfrm>
          <a:prstGeom prst="rect">
            <a:avLst/>
          </a:prstGeom>
          <a:noFill/>
          <a:ln w="9525">
            <a:noFill/>
            <a:miter lim="800000"/>
            <a:headEnd/>
            <a:tailEnd/>
          </a:ln>
        </p:spPr>
        <p:txBody>
          <a:bodyPr vert="horz" wrap="square" lIns="90985" tIns="45493" rIns="90985" bIns="45493" numCol="1" anchor="b" anchorCtr="0" compatLnSpc="1">
            <a:prstTxWarp prst="textNoShape">
              <a:avLst/>
            </a:prstTxWarp>
          </a:bodyPr>
          <a:lstStyle>
            <a:lvl1pPr defTabSz="909638">
              <a:defRPr sz="1200"/>
            </a:lvl1pPr>
          </a:lstStyle>
          <a:p>
            <a:endParaRPr lang="en-US"/>
          </a:p>
        </p:txBody>
      </p:sp>
      <p:sp>
        <p:nvSpPr>
          <p:cNvPr id="4103" name="Rectangle 7"/>
          <p:cNvSpPr>
            <a:spLocks noGrp="1" noChangeArrowheads="1"/>
          </p:cNvSpPr>
          <p:nvPr>
            <p:ph type="sldNum" sz="quarter" idx="5"/>
          </p:nvPr>
        </p:nvSpPr>
        <p:spPr bwMode="auto">
          <a:xfrm>
            <a:off x="3886200" y="8615363"/>
            <a:ext cx="2971800" cy="452437"/>
          </a:xfrm>
          <a:prstGeom prst="rect">
            <a:avLst/>
          </a:prstGeom>
          <a:noFill/>
          <a:ln w="9525">
            <a:noFill/>
            <a:miter lim="800000"/>
            <a:headEnd/>
            <a:tailEnd/>
          </a:ln>
        </p:spPr>
        <p:txBody>
          <a:bodyPr vert="horz" wrap="square" lIns="90985" tIns="45493" rIns="90985" bIns="45493" numCol="1" anchor="b" anchorCtr="0" compatLnSpc="1">
            <a:prstTxWarp prst="textNoShape">
              <a:avLst/>
            </a:prstTxWarp>
          </a:bodyPr>
          <a:lstStyle>
            <a:lvl1pPr algn="r" defTabSz="909638">
              <a:defRPr sz="1200"/>
            </a:lvl1pPr>
          </a:lstStyle>
          <a:p>
            <a:fld id="{D11D0F13-0691-4912-B8F1-DE039E140025}" type="slidenum">
              <a:rPr lang="en-US"/>
              <a:pPr/>
              <a:t>‹#›</a:t>
            </a:fld>
            <a:endParaRPr lang="en-US"/>
          </a:p>
        </p:txBody>
      </p:sp>
    </p:spTree>
    <p:extLst>
      <p:ext uri="{BB962C8B-B14F-4D97-AF65-F5344CB8AC3E}">
        <p14:creationId xmlns:p14="http://schemas.microsoft.com/office/powerpoint/2010/main" val="33373407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3C776-86ED-458F-BAB4-7D2262B0CD0C}" type="slidenum">
              <a:rPr lang="en-US"/>
              <a:pPr/>
              <a:t>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534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E76C1B-61B4-48CB-B166-941195F365CA}" type="slidenum">
              <a:rPr lang="en-US"/>
              <a:pPr/>
              <a:t>16</a:t>
            </a:fld>
            <a:endParaRPr lang="en-US"/>
          </a:p>
        </p:txBody>
      </p:sp>
      <p:sp>
        <p:nvSpPr>
          <p:cNvPr id="54274" name="Rectangle 2"/>
          <p:cNvSpPr>
            <a:spLocks noGrp="1" noRot="1" noChangeAspect="1" noChangeArrowheads="1" noTextEdit="1"/>
          </p:cNvSpPr>
          <p:nvPr>
            <p:ph type="sldImg"/>
          </p:nvPr>
        </p:nvSpPr>
        <p:spPr>
          <a:xfrm>
            <a:off x="1169988" y="687388"/>
            <a:ext cx="4514850" cy="3386137"/>
          </a:xfrm>
          <a:ln/>
        </p:spPr>
      </p:sp>
      <p:sp>
        <p:nvSpPr>
          <p:cNvPr id="54275" name="Rectangle 3"/>
          <p:cNvSpPr>
            <a:spLocks noGrp="1" noChangeArrowheads="1"/>
          </p:cNvSpPr>
          <p:nvPr>
            <p:ph type="body" idx="1"/>
          </p:nvPr>
        </p:nvSpPr>
        <p:spPr>
          <a:xfrm>
            <a:off x="933153" y="4334494"/>
            <a:ext cx="4990207" cy="4099101"/>
          </a:xfrm>
        </p:spPr>
        <p:txBody>
          <a:bodyPr/>
          <a:lstStyle/>
          <a:p>
            <a:endParaRPr lang="en-US" smtClean="0">
              <a:latin typeface="Arial" pitchFamily="34" charset="0"/>
            </a:endParaRPr>
          </a:p>
        </p:txBody>
      </p:sp>
    </p:spTree>
    <p:extLst>
      <p:ext uri="{BB962C8B-B14F-4D97-AF65-F5344CB8AC3E}">
        <p14:creationId xmlns:p14="http://schemas.microsoft.com/office/powerpoint/2010/main" val="189749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A3452-15C8-4BDC-84FA-07333862C460}" type="slidenum">
              <a:rPr lang="en-US"/>
              <a:pPr/>
              <a:t>17</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dirty="0"/>
              <a:t>**All of us are impacted by the quality of our Nation’s drinking water, when we drink from the tap, cook, bathe, make coffee at home, or even buy it from the corner coffee shop. </a:t>
            </a:r>
          </a:p>
          <a:p>
            <a:r>
              <a:rPr lang="en-US" dirty="0"/>
              <a:t>**Water is a precious natural resource that is critical to maintaining public health, fighting fires, and the daily operation of many industries. </a:t>
            </a:r>
          </a:p>
          <a:p>
            <a:r>
              <a:rPr lang="en-US" dirty="0"/>
              <a:t>**Before 9/11, many Americans took the security of our Nation’s drinking water for granted.  Recognizing the possibility of well-organized and well-financed terrorist attacks in the U.S., the EPA is developing new strategies to ensure not only the quality of our Nation’s water supply but also the security. </a:t>
            </a:r>
          </a:p>
        </p:txBody>
      </p:sp>
    </p:spTree>
    <p:extLst>
      <p:ext uri="{BB962C8B-B14F-4D97-AF65-F5344CB8AC3E}">
        <p14:creationId xmlns:p14="http://schemas.microsoft.com/office/powerpoint/2010/main" val="2741216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4" name="Picture 32" descr="backgrounds_660c"/>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p:spPr>
      </p:pic>
      <p:sp>
        <p:nvSpPr>
          <p:cNvPr id="3074" name="Rectangle 2"/>
          <p:cNvSpPr>
            <a:spLocks noGrp="1" noChangeArrowheads="1"/>
          </p:cNvSpPr>
          <p:nvPr>
            <p:ph type="ctrTitle"/>
          </p:nvPr>
        </p:nvSpPr>
        <p:spPr>
          <a:xfrm>
            <a:off x="2914650" y="1498600"/>
            <a:ext cx="5713413" cy="1447800"/>
          </a:xfrm>
          <a:solidFill>
            <a:srgbClr val="0070B9">
              <a:alpha val="0"/>
            </a:srgbClr>
          </a:solidFill>
        </p:spPr>
        <p:txBody>
          <a:bodyPr lIns="0" tIns="0" rIns="0" bIns="0" anchor="b"/>
          <a:lstStyle>
            <a:lvl1pPr>
              <a:lnSpc>
                <a:spcPct val="90000"/>
              </a:lnSpc>
              <a:defRPr sz="24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70B9">
              <a:alpha val="0"/>
            </a:srgbClr>
          </a:solidFill>
        </p:spPr>
        <p:txBody>
          <a:bodyPr lIns="0" tIns="0" rIns="0" bIns="0"/>
          <a:lstStyle>
            <a:lvl1pPr marL="0" indent="0">
              <a:lnSpc>
                <a:spcPct val="70000"/>
              </a:lnSpc>
              <a:buFont typeface="Times" pitchFamily="1" charset="0"/>
              <a:buNone/>
              <a:defRPr sz="1400" i="1">
                <a:solidFill>
                  <a:schemeClr val="bg1"/>
                </a:solidFill>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bwMode="auto">
          <a:xfrm>
            <a:off x="6172200" y="6224588"/>
            <a:ext cx="2362200" cy="252412"/>
          </a:xfrm>
          <a:prstGeom prst="rect">
            <a:avLst/>
          </a:prstGeom>
          <a:solidFill>
            <a:srgbClr val="0070B9">
              <a:alpha val="0"/>
            </a:srgbClr>
          </a:solidFill>
          <a:ln>
            <a:miter lim="800000"/>
            <a:headEnd/>
            <a:tailEnd/>
          </a:ln>
        </p:spPr>
        <p:txBody>
          <a:bodyPr vert="horz" wrap="square" lIns="0" tIns="0" rIns="0" bIns="0" numCol="1" anchor="b" anchorCtr="0" compatLnSpc="1">
            <a:prstTxWarp prst="textNoShape">
              <a:avLst/>
            </a:prstTxWarp>
          </a:bodyPr>
          <a:lstStyle>
            <a:lvl1pPr algn="ctr">
              <a:defRPr sz="1000" b="1">
                <a:solidFill>
                  <a:schemeClr val="bg1"/>
                </a:solidFill>
              </a:defRPr>
            </a:lvl1pPr>
          </a:lstStyle>
          <a:p>
            <a:r>
              <a:rPr lang="en-US"/>
              <a:t>Northern Kentucky University</a:t>
            </a:r>
          </a:p>
          <a:p>
            <a:r>
              <a:rPr lang="en-US"/>
              <a:t>Pi Mu Epsilon</a:t>
            </a:r>
          </a:p>
        </p:txBody>
      </p:sp>
      <p:sp>
        <p:nvSpPr>
          <p:cNvPr id="3080" name="Rectangle 8"/>
          <p:cNvSpPr>
            <a:spLocks noChangeArrowheads="1"/>
          </p:cNvSpPr>
          <p:nvPr userDrawn="1"/>
        </p:nvSpPr>
        <p:spPr bwMode="auto">
          <a:xfrm>
            <a:off x="-109538" y="6224588"/>
            <a:ext cx="795338" cy="228600"/>
          </a:xfrm>
          <a:prstGeom prst="rect">
            <a:avLst/>
          </a:prstGeom>
          <a:solidFill>
            <a:schemeClr val="bg1"/>
          </a:solidFill>
          <a:ln w="9525">
            <a:noFill/>
            <a:miter lim="800000"/>
            <a:headEnd/>
            <a:tailEnd/>
          </a:ln>
        </p:spPr>
        <p:txBody>
          <a:bodyPr wrap="none" anchor="ctr"/>
          <a:lstStyle/>
          <a:p>
            <a:endParaRPr lang="en-US"/>
          </a:p>
        </p:txBody>
      </p:sp>
      <p:sp>
        <p:nvSpPr>
          <p:cNvPr id="3088" name="Rectangle 16"/>
          <p:cNvSpPr>
            <a:spLocks noChangeArrowheads="1"/>
          </p:cNvSpPr>
          <p:nvPr userDrawn="1"/>
        </p:nvSpPr>
        <p:spPr bwMode="auto">
          <a:xfrm>
            <a:off x="757238" y="6224588"/>
            <a:ext cx="5643562" cy="228600"/>
          </a:xfrm>
          <a:prstGeom prst="rect">
            <a:avLst/>
          </a:prstGeom>
          <a:solidFill>
            <a:srgbClr val="0070B9">
              <a:alpha val="0"/>
            </a:srgbClr>
          </a:solidFill>
          <a:ln w="9525">
            <a:noFill/>
            <a:miter lim="800000"/>
            <a:headEnd/>
            <a:tailEnd/>
          </a:ln>
          <a:effectLst/>
        </p:spPr>
        <p:txBody>
          <a:bodyPr wrap="none" lIns="0" tIns="0" rIns="0" bIns="0"/>
          <a:lstStyle/>
          <a:p>
            <a:pPr>
              <a:lnSpc>
                <a:spcPct val="90000"/>
              </a:lnSpc>
            </a:pPr>
            <a:r>
              <a:rPr lang="en-US" sz="900" b="1">
                <a:solidFill>
                  <a:schemeClr val="bg1"/>
                </a:solidFill>
              </a:rPr>
              <a:t>Office of Research and Development</a:t>
            </a:r>
            <a:endParaRPr lang="en-US" sz="900" b="1"/>
          </a:p>
          <a:p>
            <a:pPr>
              <a:lnSpc>
                <a:spcPct val="90000"/>
              </a:lnSpc>
            </a:pPr>
            <a:r>
              <a:rPr lang="en-US" sz="900">
                <a:solidFill>
                  <a:schemeClr val="bg1"/>
                </a:solidFill>
              </a:rPr>
              <a:t>National Homeland Security Research Center</a:t>
            </a:r>
          </a:p>
        </p:txBody>
      </p:sp>
      <p:sp>
        <p:nvSpPr>
          <p:cNvPr id="3092" name="Rectangle 20"/>
          <p:cNvSpPr>
            <a:spLocks noChangeArrowheads="1"/>
          </p:cNvSpPr>
          <p:nvPr userDrawn="1"/>
        </p:nvSpPr>
        <p:spPr bwMode="auto">
          <a:xfrm>
            <a:off x="2895600" y="3581400"/>
            <a:ext cx="6353175" cy="1676400"/>
          </a:xfrm>
          <a:prstGeom prst="rect">
            <a:avLst/>
          </a:prstGeom>
          <a:solidFill>
            <a:srgbClr val="0070B9"/>
          </a:solidFill>
          <a:ln w="9525">
            <a:noFill/>
            <a:miter lim="800000"/>
            <a:headEnd/>
            <a:tailEnd/>
          </a:ln>
          <a:effectLst/>
        </p:spPr>
        <p:txBody>
          <a:bodyPr wrap="none" anchor="ctr"/>
          <a:lstStyle/>
          <a:p>
            <a:endParaRPr lang="en-US"/>
          </a:p>
        </p:txBody>
      </p:sp>
      <p:sp>
        <p:nvSpPr>
          <p:cNvPr id="3093" name="Text Box 21"/>
          <p:cNvSpPr txBox="1">
            <a:spLocks noChangeArrowheads="1"/>
          </p:cNvSpPr>
          <p:nvPr userDrawn="1"/>
        </p:nvSpPr>
        <p:spPr bwMode="auto">
          <a:xfrm>
            <a:off x="3265488" y="3929063"/>
            <a:ext cx="3668712" cy="1085850"/>
          </a:xfrm>
          <a:prstGeom prst="rect">
            <a:avLst/>
          </a:prstGeom>
          <a:solidFill>
            <a:srgbClr val="FFEA88"/>
          </a:solidFill>
          <a:ln w="9525">
            <a:solidFill>
              <a:srgbClr val="FFEA88"/>
            </a:solidFill>
            <a:miter lim="800000"/>
            <a:headEnd/>
            <a:tailEnd/>
          </a:ln>
          <a:effectLst/>
        </p:spPr>
        <p:txBody>
          <a:bodyPr lIns="109728" tIns="109728" rIns="109728" bIns="109728">
            <a:spAutoFit/>
          </a:bodyPr>
          <a:lstStyle/>
          <a:p>
            <a:pPr>
              <a:spcBef>
                <a:spcPct val="50000"/>
              </a:spcBef>
            </a:pPr>
            <a:r>
              <a:rPr lang="en-US" sz="800"/>
              <a:t>Photo image area measures 2” H x 6.93” W and can be masked by a collage strip of one, two or three images.</a:t>
            </a:r>
          </a:p>
          <a:p>
            <a:pPr>
              <a:spcBef>
                <a:spcPct val="50000"/>
              </a:spcBef>
            </a:pPr>
            <a:r>
              <a:rPr lang="en-US" sz="800"/>
              <a:t>The photo image area is located 3.19” from left and 3.81” from top of page. </a:t>
            </a:r>
          </a:p>
          <a:p>
            <a:pPr>
              <a:spcBef>
                <a:spcPct val="50000"/>
              </a:spcBef>
            </a:pPr>
            <a:r>
              <a:rPr lang="en-US" sz="800"/>
              <a:t>Each image used in collage should be reduced or cropped to a maximum of 2” high, stroked with a 1.5 pt white frame and positioned edge-to-edge with accompanying images.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BAAE7A5-55B0-4240-A1F0-C9B4DD057F1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1708150"/>
            <a:ext cx="19431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1708150"/>
            <a:ext cx="56769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286E4F-74C5-41D9-997D-22514C0B65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57238" y="1708150"/>
            <a:ext cx="7772400" cy="304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57238" y="2165350"/>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9638" y="2165350"/>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57238" y="4130675"/>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9638" y="4130675"/>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24588"/>
            <a:ext cx="1905000" cy="228600"/>
          </a:xfrm>
        </p:spPr>
        <p:txBody>
          <a:bodyPr/>
          <a:lstStyle>
            <a:lvl1pPr>
              <a:defRPr/>
            </a:lvl1pPr>
          </a:lstStyle>
          <a:p>
            <a:fld id="{629D5C88-8C00-4157-A28C-0376076FF6E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238" y="1708150"/>
            <a:ext cx="7772400" cy="304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7238" y="2165350"/>
            <a:ext cx="381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2165350"/>
            <a:ext cx="381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24588"/>
            <a:ext cx="1905000" cy="228600"/>
          </a:xfrm>
        </p:spPr>
        <p:txBody>
          <a:bodyPr/>
          <a:lstStyle>
            <a:lvl1pPr>
              <a:defRPr/>
            </a:lvl1pPr>
          </a:lstStyle>
          <a:p>
            <a:fld id="{18164F3B-E556-4C65-A76B-0CE82C42C7A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57238" y="1708150"/>
            <a:ext cx="7772400" cy="304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7238" y="2165350"/>
            <a:ext cx="77724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7238" y="4130675"/>
            <a:ext cx="77724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24588"/>
            <a:ext cx="1905000" cy="228600"/>
          </a:xfrm>
        </p:spPr>
        <p:txBody>
          <a:bodyPr/>
          <a:lstStyle>
            <a:lvl1pPr>
              <a:defRPr/>
            </a:lvl1pPr>
          </a:lstStyle>
          <a:p>
            <a:fld id="{0DD716B6-17CB-458A-B2FB-E1728489CC0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F720A9-CBAC-4A5D-BD30-D45973FFF3E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2381648-E68B-4E71-8A6C-1992809D7AA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C140574-5D9D-47A8-AB8C-45E7827434E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B68C866-7555-4625-B00F-FFCDF56EA2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CDE7E52-1F8D-4F82-92F2-98297EFFAB2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A2E40E1-1934-4B09-8550-4C5F0E1CBD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7FC92B-13A9-4CF6-AC8F-6680B782853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D2575DE-0364-4CF7-80A0-72882E4F8A6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23" descr="backgrounds_660d"/>
          <p:cNvPicPr>
            <a:picLocks noChangeAspect="1" noChangeArrowheads="1"/>
          </p:cNvPicPr>
          <p:nvPr userDrawn="1"/>
        </p:nvPicPr>
        <p:blipFill>
          <a:blip r:embed="rId16" cstate="print"/>
          <a:srcRect/>
          <a:stretch>
            <a:fillRect/>
          </a:stretch>
        </p:blipFill>
        <p:spPr bwMode="auto">
          <a:xfrm>
            <a:off x="-1588" y="-1588"/>
            <a:ext cx="9148763" cy="6861176"/>
          </a:xfrm>
          <a:prstGeom prst="rect">
            <a:avLst/>
          </a:prstGeom>
          <a:noFill/>
        </p:spPr>
      </p:pic>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70B9"/>
                </a:solidFill>
              </a:defRPr>
            </a:lvl1pPr>
          </a:lstStyle>
          <a:p>
            <a:fld id="{9C65D1B1-9AAE-4A91-9D14-37AB9573B5B7}" type="slidenum">
              <a:rPr lang="en-US"/>
              <a:pPr/>
              <a:t>‹#›</a:t>
            </a:fld>
            <a:endParaRPr lang="en-US"/>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a:lnSpc>
                <a:spcPct val="90000"/>
              </a:lnSpc>
            </a:pPr>
            <a:r>
              <a:rPr lang="en-US" sz="900" b="1">
                <a:solidFill>
                  <a:srgbClr val="0070B9"/>
                </a:solidFill>
              </a:rPr>
              <a:t>Office of Research and Development</a:t>
            </a:r>
          </a:p>
          <a:p>
            <a:pPr algn="just">
              <a:lnSpc>
                <a:spcPct val="90000"/>
              </a:lnSpc>
            </a:pPr>
            <a:r>
              <a:rPr lang="en-US" sz="900">
                <a:solidFill>
                  <a:srgbClr val="0070B9"/>
                </a:solidFill>
              </a:rPr>
              <a:t>National Homeland Security Research Center</a:t>
            </a:r>
          </a:p>
        </p:txBody>
      </p:sp>
      <p:sp>
        <p:nvSpPr>
          <p:cNvPr id="1034" name="Rectangle 10"/>
          <p:cNvSpPr>
            <a:spLocks noChangeArrowheads="1"/>
          </p:cNvSpPr>
          <p:nvPr userDrawn="1"/>
        </p:nvSpPr>
        <p:spPr bwMode="auto">
          <a:xfrm>
            <a:off x="-109538" y="6224588"/>
            <a:ext cx="795338" cy="228600"/>
          </a:xfrm>
          <a:prstGeom prst="rect">
            <a:avLst/>
          </a:prstGeom>
          <a:solidFill>
            <a:srgbClr val="0070B9"/>
          </a:solidFill>
          <a:ln w="9525">
            <a:noFill/>
            <a:miter lim="800000"/>
            <a:headEnd/>
            <a:tailEnd/>
          </a:ln>
        </p:spPr>
        <p:txBody>
          <a:bodyPr wrap="none" anchor="ctr"/>
          <a:lstStyle/>
          <a:p>
            <a:endParaRPr lang="en-US"/>
          </a:p>
        </p:txBody>
      </p:sp>
      <p:sp>
        <p:nvSpPr>
          <p:cNvPr id="1048" name="Rectangle 24"/>
          <p:cNvSpPr>
            <a:spLocks noGrp="1" noChangeArrowheads="1"/>
          </p:cNvSpPr>
          <p:nvPr>
            <p:ph type="title"/>
          </p:nvPr>
        </p:nvSpPr>
        <p:spPr bwMode="auto">
          <a:xfrm>
            <a:off x="757238" y="1708150"/>
            <a:ext cx="7772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9" name="Rectangle 25"/>
          <p:cNvSpPr>
            <a:spLocks noGrp="1" noChangeArrowheads="1"/>
          </p:cNvSpPr>
          <p:nvPr>
            <p:ph type="body" idx="1"/>
          </p:nvPr>
        </p:nvSpPr>
        <p:spPr bwMode="auto">
          <a:xfrm>
            <a:off x="757238" y="2165350"/>
            <a:ext cx="7772400" cy="377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rtl="0" fontAlgn="base">
        <a:spcBef>
          <a:spcPct val="0"/>
        </a:spcBef>
        <a:spcAft>
          <a:spcPct val="0"/>
        </a:spcAft>
        <a:defRPr sz="2000" b="1">
          <a:solidFill>
            <a:srgbClr val="0070B9"/>
          </a:solidFill>
          <a:latin typeface="+mj-lt"/>
          <a:ea typeface="+mj-ea"/>
          <a:cs typeface="+mj-cs"/>
        </a:defRPr>
      </a:lvl1pPr>
      <a:lvl2pPr algn="l" rtl="0" fontAlgn="base">
        <a:spcBef>
          <a:spcPct val="0"/>
        </a:spcBef>
        <a:spcAft>
          <a:spcPct val="0"/>
        </a:spcAft>
        <a:defRPr sz="2000" b="1">
          <a:solidFill>
            <a:srgbClr val="0070B9"/>
          </a:solidFill>
          <a:latin typeface="Arial" charset="0"/>
          <a:ea typeface="ＭＳ Ｐゴシック" pitchFamily="1" charset="-128"/>
        </a:defRPr>
      </a:lvl2pPr>
      <a:lvl3pPr algn="l" rtl="0" fontAlgn="base">
        <a:spcBef>
          <a:spcPct val="0"/>
        </a:spcBef>
        <a:spcAft>
          <a:spcPct val="0"/>
        </a:spcAft>
        <a:defRPr sz="2000" b="1">
          <a:solidFill>
            <a:srgbClr val="0070B9"/>
          </a:solidFill>
          <a:latin typeface="Arial" charset="0"/>
          <a:ea typeface="ＭＳ Ｐゴシック" pitchFamily="1" charset="-128"/>
        </a:defRPr>
      </a:lvl3pPr>
      <a:lvl4pPr algn="l" rtl="0" fontAlgn="base">
        <a:spcBef>
          <a:spcPct val="0"/>
        </a:spcBef>
        <a:spcAft>
          <a:spcPct val="0"/>
        </a:spcAft>
        <a:defRPr sz="2000" b="1">
          <a:solidFill>
            <a:srgbClr val="0070B9"/>
          </a:solidFill>
          <a:latin typeface="Arial" charset="0"/>
          <a:ea typeface="ＭＳ Ｐゴシック" pitchFamily="1" charset="-128"/>
        </a:defRPr>
      </a:lvl4pPr>
      <a:lvl5pPr algn="l" rtl="0" fontAlgn="base">
        <a:spcBef>
          <a:spcPct val="0"/>
        </a:spcBef>
        <a:spcAft>
          <a:spcPct val="0"/>
        </a:spcAft>
        <a:defRPr sz="2000" b="1">
          <a:solidFill>
            <a:srgbClr val="0070B9"/>
          </a:solidFill>
          <a:latin typeface="Arial" charset="0"/>
          <a:ea typeface="ＭＳ Ｐゴシック" pitchFamily="1" charset="-128"/>
        </a:defRPr>
      </a:lvl5pPr>
      <a:lvl6pPr marL="457200" algn="l" rtl="0" fontAlgn="base">
        <a:spcBef>
          <a:spcPct val="0"/>
        </a:spcBef>
        <a:spcAft>
          <a:spcPct val="0"/>
        </a:spcAft>
        <a:defRPr sz="2000" b="1">
          <a:solidFill>
            <a:srgbClr val="0070B9"/>
          </a:solidFill>
          <a:latin typeface="Arial" charset="0"/>
          <a:ea typeface="ＭＳ Ｐゴシック" pitchFamily="1" charset="-128"/>
        </a:defRPr>
      </a:lvl6pPr>
      <a:lvl7pPr marL="914400" algn="l" rtl="0" fontAlgn="base">
        <a:spcBef>
          <a:spcPct val="0"/>
        </a:spcBef>
        <a:spcAft>
          <a:spcPct val="0"/>
        </a:spcAft>
        <a:defRPr sz="2000" b="1">
          <a:solidFill>
            <a:srgbClr val="0070B9"/>
          </a:solidFill>
          <a:latin typeface="Arial" charset="0"/>
          <a:ea typeface="ＭＳ Ｐゴシック" pitchFamily="1" charset="-128"/>
        </a:defRPr>
      </a:lvl7pPr>
      <a:lvl8pPr marL="1371600" algn="l" rtl="0" fontAlgn="base">
        <a:spcBef>
          <a:spcPct val="0"/>
        </a:spcBef>
        <a:spcAft>
          <a:spcPct val="0"/>
        </a:spcAft>
        <a:defRPr sz="2000" b="1">
          <a:solidFill>
            <a:srgbClr val="0070B9"/>
          </a:solidFill>
          <a:latin typeface="Arial" charset="0"/>
          <a:ea typeface="ＭＳ Ｐゴシック" pitchFamily="1" charset="-128"/>
        </a:defRPr>
      </a:lvl8pPr>
      <a:lvl9pPr marL="1828800" algn="l" rtl="0" fontAlgn="base">
        <a:spcBef>
          <a:spcPct val="0"/>
        </a:spcBef>
        <a:spcAft>
          <a:spcPct val="0"/>
        </a:spcAft>
        <a:defRPr sz="2000" b="1">
          <a:solidFill>
            <a:srgbClr val="0070B9"/>
          </a:solidFill>
          <a:latin typeface="Arial" charset="0"/>
          <a:ea typeface="ＭＳ Ｐゴシック" pitchFamily="1" charset="-128"/>
        </a:defRPr>
      </a:lvl9pPr>
    </p:titleStyle>
    <p:bodyStyle>
      <a:lvl1pPr marL="168275" indent="-168275" algn="l" rtl="0" fontAlgn="base">
        <a:spcBef>
          <a:spcPct val="20000"/>
        </a:spcBef>
        <a:spcAft>
          <a:spcPct val="0"/>
        </a:spcAft>
        <a:buClr>
          <a:srgbClr val="0070B9"/>
        </a:buClr>
        <a:buSzPct val="90000"/>
        <a:buFont typeface="Times" pitchFamily="1" charset="0"/>
        <a:buChar char="•"/>
        <a:defRPr>
          <a:solidFill>
            <a:schemeClr val="tx1"/>
          </a:solidFill>
          <a:latin typeface="+mn-lt"/>
          <a:ea typeface="+mn-ea"/>
          <a:cs typeface="+mn-cs"/>
        </a:defRPr>
      </a:lvl1pPr>
      <a:lvl2pPr marL="458788" indent="-174625" algn="l" rtl="0" fontAlgn="base">
        <a:spcBef>
          <a:spcPct val="20000"/>
        </a:spcBef>
        <a:spcAft>
          <a:spcPct val="0"/>
        </a:spcAft>
        <a:buClr>
          <a:srgbClr val="0070B9"/>
        </a:buClr>
        <a:buChar char="–"/>
        <a:defRPr>
          <a:solidFill>
            <a:schemeClr val="tx1"/>
          </a:solidFill>
          <a:latin typeface="+mn-lt"/>
          <a:ea typeface="+mn-ea"/>
        </a:defRPr>
      </a:lvl2pPr>
      <a:lvl3pPr marL="742950" indent="-168275" algn="l" rtl="0" fontAlgn="base">
        <a:spcBef>
          <a:spcPct val="20000"/>
        </a:spcBef>
        <a:spcAft>
          <a:spcPct val="0"/>
        </a:spcAft>
        <a:buClr>
          <a:srgbClr val="0070B9"/>
        </a:buClr>
        <a:buSzPct val="90000"/>
        <a:buFont typeface="Times" pitchFamily="1" charset="0"/>
        <a:buChar char="•"/>
        <a:defRPr>
          <a:solidFill>
            <a:schemeClr val="tx1"/>
          </a:solidFill>
          <a:latin typeface="+mn-lt"/>
          <a:ea typeface="+mn-ea"/>
        </a:defRPr>
      </a:lvl3pPr>
      <a:lvl4pPr marL="1027113" indent="-169863" algn="l" rtl="0" fontAlgn="base">
        <a:spcBef>
          <a:spcPct val="20000"/>
        </a:spcBef>
        <a:spcAft>
          <a:spcPct val="0"/>
        </a:spcAft>
        <a:buClr>
          <a:srgbClr val="0070B9"/>
        </a:buClr>
        <a:buChar char="–"/>
        <a:defRPr>
          <a:solidFill>
            <a:schemeClr val="tx1"/>
          </a:solidFill>
          <a:latin typeface="+mn-lt"/>
          <a:ea typeface="+mn-ea"/>
        </a:defRPr>
      </a:lvl4pPr>
      <a:lvl5pPr marL="1317625" indent="-176213" algn="l" rtl="0" fontAlgn="base">
        <a:spcBef>
          <a:spcPct val="20000"/>
        </a:spcBef>
        <a:spcAft>
          <a:spcPct val="0"/>
        </a:spcAft>
        <a:buClr>
          <a:srgbClr val="0070B9"/>
        </a:buClr>
        <a:buChar char="»"/>
        <a:defRPr i="1">
          <a:solidFill>
            <a:schemeClr val="tx1"/>
          </a:solidFill>
          <a:latin typeface="+mn-lt"/>
          <a:ea typeface="+mn-ea"/>
        </a:defRPr>
      </a:lvl5pPr>
      <a:lvl6pPr marL="1774825" indent="-176213" algn="l" rtl="0" fontAlgn="base">
        <a:spcBef>
          <a:spcPct val="20000"/>
        </a:spcBef>
        <a:spcAft>
          <a:spcPct val="0"/>
        </a:spcAft>
        <a:buClr>
          <a:srgbClr val="0070B9"/>
        </a:buClr>
        <a:buChar char="»"/>
        <a:defRPr i="1">
          <a:solidFill>
            <a:schemeClr val="tx1"/>
          </a:solidFill>
          <a:latin typeface="+mn-lt"/>
          <a:ea typeface="+mn-ea"/>
        </a:defRPr>
      </a:lvl6pPr>
      <a:lvl7pPr marL="2232025" indent="-176213" algn="l" rtl="0" fontAlgn="base">
        <a:spcBef>
          <a:spcPct val="20000"/>
        </a:spcBef>
        <a:spcAft>
          <a:spcPct val="0"/>
        </a:spcAft>
        <a:buClr>
          <a:srgbClr val="0070B9"/>
        </a:buClr>
        <a:buChar char="»"/>
        <a:defRPr i="1">
          <a:solidFill>
            <a:schemeClr val="tx1"/>
          </a:solidFill>
          <a:latin typeface="+mn-lt"/>
          <a:ea typeface="+mn-ea"/>
        </a:defRPr>
      </a:lvl7pPr>
      <a:lvl8pPr marL="2689225" indent="-176213" algn="l" rtl="0" fontAlgn="base">
        <a:spcBef>
          <a:spcPct val="20000"/>
        </a:spcBef>
        <a:spcAft>
          <a:spcPct val="0"/>
        </a:spcAft>
        <a:buClr>
          <a:srgbClr val="0070B9"/>
        </a:buClr>
        <a:buChar char="»"/>
        <a:defRPr i="1">
          <a:solidFill>
            <a:schemeClr val="tx1"/>
          </a:solidFill>
          <a:latin typeface="+mn-lt"/>
          <a:ea typeface="+mn-ea"/>
        </a:defRPr>
      </a:lvl8pPr>
      <a:lvl9pPr marL="3146425" indent="-176213" algn="l" rtl="0" fontAlgn="base">
        <a:spcBef>
          <a:spcPct val="20000"/>
        </a:spcBef>
        <a:spcAft>
          <a:spcPct val="0"/>
        </a:spcAft>
        <a:buClr>
          <a:srgbClr val="0070B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2895600" y="2667000"/>
            <a:ext cx="5654675" cy="762000"/>
          </a:xfrm>
        </p:spPr>
        <p:txBody>
          <a:bodyPr/>
          <a:lstStyle/>
          <a:p>
            <a:r>
              <a:rPr lang="en-US" sz="1800"/>
              <a:t>Regan Murray, PhD</a:t>
            </a:r>
          </a:p>
          <a:p>
            <a:r>
              <a:rPr lang="en-US" sz="1800"/>
              <a:t>U.S. Environmental Protection Agency</a:t>
            </a:r>
          </a:p>
        </p:txBody>
      </p:sp>
      <p:sp>
        <p:nvSpPr>
          <p:cNvPr id="7177" name="Rectangle 9"/>
          <p:cNvSpPr>
            <a:spLocks noGrp="1" noChangeArrowheads="1"/>
          </p:cNvSpPr>
          <p:nvPr>
            <p:ph type="ctrTitle"/>
          </p:nvPr>
        </p:nvSpPr>
        <p:spPr>
          <a:xfrm>
            <a:off x="2897188" y="914400"/>
            <a:ext cx="5713412" cy="1447800"/>
          </a:xfrm>
        </p:spPr>
        <p:txBody>
          <a:bodyPr/>
          <a:lstStyle/>
          <a:p>
            <a:r>
              <a:rPr lang="en-US" sz="2800" dirty="0" smtClean="0"/>
              <a:t>My Career </a:t>
            </a:r>
            <a:r>
              <a:rPr lang="en-US" sz="2800" dirty="0"/>
              <a:t>P</a:t>
            </a:r>
            <a:r>
              <a:rPr lang="en-US" sz="2800" dirty="0" smtClean="0"/>
              <a:t>ath in Applied </a:t>
            </a:r>
            <a:r>
              <a:rPr lang="en-US" sz="2800" dirty="0"/>
              <a:t>M</a:t>
            </a:r>
            <a:r>
              <a:rPr lang="en-US" sz="2800" dirty="0" smtClean="0"/>
              <a:t>athematics</a:t>
            </a:r>
            <a:endParaRPr lang="en-US" sz="2800" dirty="0"/>
          </a:p>
        </p:txBody>
      </p:sp>
      <p:pic>
        <p:nvPicPr>
          <p:cNvPr id="7181" name="Picture 13" descr="DSC09678"/>
          <p:cNvPicPr>
            <a:picLocks noChangeAspect="1" noChangeArrowheads="1"/>
          </p:cNvPicPr>
          <p:nvPr/>
        </p:nvPicPr>
        <p:blipFill>
          <a:blip r:embed="rId3" cstate="print"/>
          <a:srcRect/>
          <a:stretch>
            <a:fillRect/>
          </a:stretch>
        </p:blipFill>
        <p:spPr bwMode="auto">
          <a:xfrm>
            <a:off x="5943600" y="3581400"/>
            <a:ext cx="3124200" cy="2341563"/>
          </a:xfrm>
          <a:prstGeom prst="rect">
            <a:avLst/>
          </a:prstGeom>
          <a:noFill/>
          <a:ln w="9525">
            <a:solidFill>
              <a:schemeClr val="bg1"/>
            </a:solidFill>
            <a:miter lim="800000"/>
            <a:headEnd/>
            <a:tailEnd/>
          </a:ln>
        </p:spPr>
      </p:pic>
      <p:pic>
        <p:nvPicPr>
          <p:cNvPr id="7183" name="Picture 15" descr="DW4"/>
          <p:cNvPicPr>
            <a:picLocks noChangeAspect="1" noChangeArrowheads="1"/>
          </p:cNvPicPr>
          <p:nvPr/>
        </p:nvPicPr>
        <p:blipFill>
          <a:blip r:embed="rId4" cstate="print"/>
          <a:srcRect/>
          <a:stretch>
            <a:fillRect/>
          </a:stretch>
        </p:blipFill>
        <p:spPr bwMode="auto">
          <a:xfrm>
            <a:off x="2819400" y="3581400"/>
            <a:ext cx="3117850" cy="2338388"/>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5B73D8C-A69A-46B2-9F38-CEE1208740CC}" type="slidenum">
              <a:rPr lang="en-US"/>
              <a:pPr/>
              <a:t>9</a:t>
            </a:fld>
            <a:endParaRPr lang="en-US" dirty="0"/>
          </a:p>
        </p:txBody>
      </p:sp>
      <p:sp>
        <p:nvSpPr>
          <p:cNvPr id="244738" name="Rectangle 2"/>
          <p:cNvSpPr>
            <a:spLocks noGrp="1" noChangeArrowheads="1"/>
          </p:cNvSpPr>
          <p:nvPr>
            <p:ph type="title"/>
          </p:nvPr>
        </p:nvSpPr>
        <p:spPr>
          <a:xfrm>
            <a:off x="2133600" y="304800"/>
            <a:ext cx="4648200" cy="1295400"/>
          </a:xfrm>
        </p:spPr>
        <p:txBody>
          <a:bodyPr/>
          <a:lstStyle/>
          <a:p>
            <a:r>
              <a:rPr lang="en-US" sz="2800" dirty="0" smtClean="0"/>
              <a:t>U</a:t>
            </a:r>
            <a:r>
              <a:rPr lang="en-US" sz="2800" dirty="0"/>
              <a:t>. S. Environmental Protection Agency</a:t>
            </a:r>
          </a:p>
        </p:txBody>
      </p:sp>
      <p:sp>
        <p:nvSpPr>
          <p:cNvPr id="244739" name="Rectangle 3"/>
          <p:cNvSpPr>
            <a:spLocks noGrp="1" noChangeArrowheads="1"/>
          </p:cNvSpPr>
          <p:nvPr>
            <p:ph type="body" idx="1"/>
          </p:nvPr>
        </p:nvSpPr>
        <p:spPr>
          <a:xfrm>
            <a:off x="762000" y="1752600"/>
            <a:ext cx="8077200" cy="3778250"/>
          </a:xfrm>
        </p:spPr>
        <p:txBody>
          <a:bodyPr/>
          <a:lstStyle/>
          <a:p>
            <a:pPr>
              <a:spcAft>
                <a:spcPts val="600"/>
              </a:spcAft>
            </a:pPr>
            <a:r>
              <a:rPr lang="en-US" dirty="0" smtClean="0"/>
              <a:t>In 1970</a:t>
            </a:r>
            <a:r>
              <a:rPr lang="en-US" dirty="0"/>
              <a:t>, the White House and Congress worked together to establish </a:t>
            </a:r>
            <a:r>
              <a:rPr lang="en-US" dirty="0" smtClean="0"/>
              <a:t>EPA </a:t>
            </a:r>
            <a:r>
              <a:rPr lang="en-US" dirty="0"/>
              <a:t>in response to the growing public demand for cleaner water, air, and </a:t>
            </a:r>
            <a:r>
              <a:rPr lang="en-US" dirty="0" smtClean="0"/>
              <a:t>land</a:t>
            </a:r>
            <a:endParaRPr lang="en-US" dirty="0"/>
          </a:p>
          <a:p>
            <a:pPr>
              <a:spcAft>
                <a:spcPts val="600"/>
              </a:spcAft>
            </a:pPr>
            <a:r>
              <a:rPr lang="en-US" dirty="0"/>
              <a:t>With more than 17,000 employees across the country, EPA </a:t>
            </a:r>
            <a:r>
              <a:rPr lang="en-US" dirty="0" smtClean="0"/>
              <a:t>researches, develops </a:t>
            </a:r>
            <a:r>
              <a:rPr lang="en-US" dirty="0"/>
              <a:t>and </a:t>
            </a:r>
            <a:r>
              <a:rPr lang="en-US" dirty="0" smtClean="0"/>
              <a:t>enforces </a:t>
            </a:r>
            <a:r>
              <a:rPr lang="en-US" dirty="0"/>
              <a:t>regulations that implement environmental </a:t>
            </a:r>
            <a:r>
              <a:rPr lang="en-US" dirty="0" smtClean="0"/>
              <a:t>laws</a:t>
            </a:r>
            <a:endParaRPr lang="en-US" dirty="0"/>
          </a:p>
          <a:p>
            <a:pPr lvl="1"/>
            <a:r>
              <a:rPr lang="en-US" dirty="0" smtClean="0"/>
              <a:t>Taking Action on Climate Change</a:t>
            </a:r>
          </a:p>
          <a:p>
            <a:pPr lvl="1"/>
            <a:r>
              <a:rPr lang="en-US" dirty="0" smtClean="0"/>
              <a:t>Improving Air Quality</a:t>
            </a:r>
          </a:p>
          <a:p>
            <a:pPr lvl="1"/>
            <a:r>
              <a:rPr lang="en-US" dirty="0" smtClean="0"/>
              <a:t>Assuring the Safety of Chemicals</a:t>
            </a:r>
          </a:p>
          <a:p>
            <a:pPr lvl="1"/>
            <a:r>
              <a:rPr lang="en-US" dirty="0" smtClean="0"/>
              <a:t>Cleaning up our Communities</a:t>
            </a:r>
            <a:endParaRPr lang="en-US" dirty="0"/>
          </a:p>
          <a:p>
            <a:pPr lvl="1"/>
            <a:r>
              <a:rPr lang="en-US" dirty="0" smtClean="0"/>
              <a:t>Protecting America’s Water</a:t>
            </a:r>
            <a:endParaRPr lang="en-US" dirty="0"/>
          </a:p>
          <a:p>
            <a:pPr lvl="1"/>
            <a:r>
              <a:rPr lang="en-US" dirty="0" smtClean="0"/>
              <a:t>Environmentalism and Environmental Justice</a:t>
            </a:r>
            <a:endParaRPr lang="en-US" dirty="0"/>
          </a:p>
        </p:txBody>
      </p:sp>
      <p:pic>
        <p:nvPicPr>
          <p:cNvPr id="244740" name="Picture 4" descr="epa_logo"/>
          <p:cNvPicPr>
            <a:picLocks noChangeAspect="1" noChangeArrowheads="1"/>
          </p:cNvPicPr>
          <p:nvPr/>
        </p:nvPicPr>
        <p:blipFill>
          <a:blip r:embed="rId2" cstate="print"/>
          <a:srcRect/>
          <a:stretch>
            <a:fillRect/>
          </a:stretch>
        </p:blipFill>
        <p:spPr bwMode="auto">
          <a:xfrm>
            <a:off x="7217739" y="152400"/>
            <a:ext cx="1646861" cy="1600200"/>
          </a:xfrm>
          <a:prstGeom prst="rect">
            <a:avLst/>
          </a:prstGeom>
          <a:noFill/>
          <a:ln w="9525">
            <a:noFill/>
            <a:miter lim="800000"/>
            <a:headEnd/>
            <a:tailEnd/>
          </a:ln>
        </p:spPr>
      </p:pic>
      <p:pic>
        <p:nvPicPr>
          <p:cNvPr id="7" name="Picture 8" descr="EPA AWBERC panorama2"/>
          <p:cNvPicPr>
            <a:picLocks noChangeAspect="1" noChangeArrowheads="1"/>
          </p:cNvPicPr>
          <p:nvPr/>
        </p:nvPicPr>
        <p:blipFill>
          <a:blip r:embed="rId3" cstate="print"/>
          <a:srcRect/>
          <a:stretch>
            <a:fillRect/>
          </a:stretch>
        </p:blipFill>
        <p:spPr bwMode="auto">
          <a:xfrm>
            <a:off x="0" y="5056187"/>
            <a:ext cx="9525000" cy="18018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7772400" cy="565150"/>
          </a:xfrm>
        </p:spPr>
        <p:txBody>
          <a:bodyPr/>
          <a:lstStyle/>
          <a:p>
            <a:r>
              <a:rPr lang="en-US" sz="2800" dirty="0" smtClean="0"/>
              <a:t>10 Ways EPA Has Strengthened America</a:t>
            </a:r>
            <a:endParaRPr lang="en-US" sz="2800" dirty="0"/>
          </a:p>
        </p:txBody>
      </p:sp>
      <p:sp>
        <p:nvSpPr>
          <p:cNvPr id="3" name="Content Placeholder 2"/>
          <p:cNvSpPr>
            <a:spLocks noGrp="1"/>
          </p:cNvSpPr>
          <p:nvPr>
            <p:ph idx="1"/>
          </p:nvPr>
        </p:nvSpPr>
        <p:spPr>
          <a:xfrm>
            <a:off x="762000" y="1371600"/>
            <a:ext cx="7772400" cy="3778250"/>
          </a:xfrm>
        </p:spPr>
        <p:txBody>
          <a:bodyPr/>
          <a:lstStyle/>
          <a:p>
            <a:pPr marL="342900" indent="-342900">
              <a:buFont typeface="+mj-lt"/>
              <a:buAutoNum type="arabicPeriod"/>
            </a:pPr>
            <a:r>
              <a:rPr lang="en-US" dirty="0" smtClean="0"/>
              <a:t>Banning widespread use of DDT</a:t>
            </a:r>
          </a:p>
          <a:p>
            <a:pPr marL="342900" indent="-342900">
              <a:buFont typeface="+mj-lt"/>
              <a:buAutoNum type="arabicPeriod"/>
            </a:pPr>
            <a:r>
              <a:rPr lang="en-US" dirty="0" smtClean="0"/>
              <a:t>Removing the acid from rain</a:t>
            </a:r>
          </a:p>
          <a:p>
            <a:pPr marL="342900" indent="-342900">
              <a:buFont typeface="+mj-lt"/>
              <a:buAutoNum type="arabicPeriod"/>
            </a:pPr>
            <a:r>
              <a:rPr lang="en-US" dirty="0" smtClean="0"/>
              <a:t>Rethinking waste as materials</a:t>
            </a:r>
          </a:p>
          <a:p>
            <a:pPr marL="342900" indent="-342900">
              <a:buFont typeface="+mj-lt"/>
              <a:buAutoNum type="arabicPeriod"/>
            </a:pPr>
            <a:r>
              <a:rPr lang="en-US" dirty="0" smtClean="0"/>
              <a:t>Removing lead from gasoline and the air</a:t>
            </a:r>
          </a:p>
          <a:p>
            <a:pPr marL="342900" indent="-342900">
              <a:buFont typeface="+mj-lt"/>
              <a:buAutoNum type="arabicPeriod"/>
            </a:pPr>
            <a:r>
              <a:rPr lang="en-US" dirty="0" smtClean="0"/>
              <a:t>Clearing secondhand smoke</a:t>
            </a:r>
          </a:p>
          <a:p>
            <a:pPr marL="342900" indent="-342900">
              <a:buFont typeface="+mj-lt"/>
              <a:buAutoNum type="arabicPeriod"/>
            </a:pPr>
            <a:r>
              <a:rPr lang="en-US" dirty="0" smtClean="0"/>
              <a:t>Vehicle efficiency and emissions controls</a:t>
            </a:r>
          </a:p>
          <a:p>
            <a:pPr marL="342900" indent="-342900">
              <a:buFont typeface="+mj-lt"/>
              <a:buAutoNum type="arabicPeriod"/>
            </a:pPr>
            <a:r>
              <a:rPr lang="en-US" dirty="0" smtClean="0"/>
              <a:t>A cleaner environment for all</a:t>
            </a:r>
          </a:p>
          <a:p>
            <a:pPr marL="342900" indent="-342900">
              <a:buFont typeface="+mj-lt"/>
              <a:buAutoNum type="arabicPeriod"/>
            </a:pPr>
            <a:r>
              <a:rPr lang="en-US" dirty="0" smtClean="0"/>
              <a:t>Managing toxics</a:t>
            </a:r>
          </a:p>
          <a:p>
            <a:pPr marL="342900" indent="-342900">
              <a:buFont typeface="+mj-lt"/>
              <a:buAutoNum type="arabicPeriod"/>
            </a:pPr>
            <a:r>
              <a:rPr lang="en-US" dirty="0" smtClean="0"/>
              <a:t>Cleaner water</a:t>
            </a:r>
          </a:p>
          <a:p>
            <a:pPr marL="342900" indent="-342900">
              <a:buFont typeface="+mj-lt"/>
              <a:buAutoNum type="arabicPeriod"/>
            </a:pPr>
            <a:r>
              <a:rPr lang="en-US" dirty="0" smtClean="0"/>
              <a:t>Public information and community right to know</a:t>
            </a:r>
          </a:p>
          <a:p>
            <a:pPr marL="342900" indent="-342900">
              <a:buNone/>
            </a:pPr>
            <a:endParaRPr lang="en-US" dirty="0" smtClean="0"/>
          </a:p>
          <a:p>
            <a:pPr marL="342900" indent="-342900">
              <a:buNone/>
            </a:pPr>
            <a:r>
              <a:rPr lang="en-US" dirty="0" smtClean="0"/>
              <a:t>The Aspen Institute</a:t>
            </a:r>
          </a:p>
          <a:p>
            <a:pPr marL="342900" indent="-342900">
              <a:buNone/>
            </a:pPr>
            <a:r>
              <a:rPr lang="en-US" sz="1400" dirty="0" smtClean="0"/>
              <a:t>http://www.aspeninstitute.org/sites/default/files/content/docs/events/EPA_40_Brochure.pdf</a:t>
            </a:r>
            <a:endParaRPr lang="en-US" sz="1400" dirty="0"/>
          </a:p>
        </p:txBody>
      </p:sp>
      <p:sp>
        <p:nvSpPr>
          <p:cNvPr id="4" name="Slide Number Placeholder 3"/>
          <p:cNvSpPr>
            <a:spLocks noGrp="1"/>
          </p:cNvSpPr>
          <p:nvPr>
            <p:ph type="sldNum" sz="quarter" idx="10"/>
          </p:nvPr>
        </p:nvSpPr>
        <p:spPr/>
        <p:txBody>
          <a:bodyPr/>
          <a:lstStyle/>
          <a:p>
            <a:fld id="{31F720A9-CBAC-4A5D-BD30-D45973FFF3EF}" type="slidenum">
              <a:rPr lang="en-US" smtClean="0"/>
              <a:pPr/>
              <a:t>10</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EBC2E7D-C731-4782-99F4-F35F8FFB7D4D}" type="slidenum">
              <a:rPr lang="en-US"/>
              <a:pPr/>
              <a:t>11</a:t>
            </a:fld>
            <a:endParaRPr lang="en-US"/>
          </a:p>
        </p:txBody>
      </p:sp>
      <p:sp>
        <p:nvSpPr>
          <p:cNvPr id="237570" name="Rectangle 2"/>
          <p:cNvSpPr>
            <a:spLocks noGrp="1" noChangeArrowheads="1"/>
          </p:cNvSpPr>
          <p:nvPr>
            <p:ph type="title"/>
          </p:nvPr>
        </p:nvSpPr>
        <p:spPr>
          <a:xfrm>
            <a:off x="2133600" y="457200"/>
            <a:ext cx="6858000" cy="717550"/>
          </a:xfrm>
        </p:spPr>
        <p:txBody>
          <a:bodyPr/>
          <a:lstStyle/>
          <a:p>
            <a:r>
              <a:rPr lang="en-US" sz="2800" dirty="0" smtClean="0"/>
              <a:t>EPA </a:t>
            </a:r>
            <a:r>
              <a:rPr lang="en-US" sz="2800" dirty="0"/>
              <a:t>is using mathematics to improve water </a:t>
            </a:r>
            <a:r>
              <a:rPr lang="en-US" sz="2800" dirty="0" smtClean="0"/>
              <a:t>quality, security, &amp; sustainability </a:t>
            </a:r>
            <a:endParaRPr lang="en-US" sz="2800" dirty="0"/>
          </a:p>
        </p:txBody>
      </p:sp>
      <p:sp>
        <p:nvSpPr>
          <p:cNvPr id="237571" name="Rectangle 3"/>
          <p:cNvSpPr>
            <a:spLocks noGrp="1" noChangeArrowheads="1"/>
          </p:cNvSpPr>
          <p:nvPr>
            <p:ph type="body" idx="1"/>
          </p:nvPr>
        </p:nvSpPr>
        <p:spPr>
          <a:xfrm>
            <a:off x="685800" y="1752600"/>
            <a:ext cx="7772400" cy="3778250"/>
          </a:xfrm>
        </p:spPr>
        <p:txBody>
          <a:bodyPr/>
          <a:lstStyle/>
          <a:p>
            <a:r>
              <a:rPr lang="en-US" sz="2000" dirty="0"/>
              <a:t>Mathematical approaches</a:t>
            </a:r>
          </a:p>
          <a:p>
            <a:pPr lvl="1"/>
            <a:r>
              <a:rPr lang="en-US" dirty="0"/>
              <a:t>Differential Equations</a:t>
            </a:r>
          </a:p>
          <a:p>
            <a:pPr lvl="1"/>
            <a:r>
              <a:rPr lang="en-US" dirty="0" smtClean="0"/>
              <a:t>Statistics and data mining</a:t>
            </a:r>
            <a:endParaRPr lang="en-US" dirty="0"/>
          </a:p>
          <a:p>
            <a:pPr lvl="1"/>
            <a:r>
              <a:rPr lang="en-US" dirty="0"/>
              <a:t>Optimization</a:t>
            </a:r>
          </a:p>
          <a:p>
            <a:pPr lvl="1"/>
            <a:r>
              <a:rPr lang="en-US" dirty="0"/>
              <a:t>Modeling and Simulation</a:t>
            </a:r>
          </a:p>
          <a:p>
            <a:pPr lvl="1"/>
            <a:r>
              <a:rPr lang="en-US" dirty="0"/>
              <a:t>Computational techniques</a:t>
            </a:r>
          </a:p>
          <a:p>
            <a:pPr lvl="1"/>
            <a:endParaRPr lang="en-US" dirty="0"/>
          </a:p>
          <a:p>
            <a:r>
              <a:rPr lang="en-US" sz="2000" dirty="0"/>
              <a:t>Software tools to design and evaluate mitigation technologies</a:t>
            </a:r>
          </a:p>
          <a:p>
            <a:r>
              <a:rPr lang="en-US" sz="2000" dirty="0"/>
              <a:t>Automated control systems</a:t>
            </a:r>
          </a:p>
          <a:p>
            <a:r>
              <a:rPr lang="en-US" sz="2000" dirty="0"/>
              <a:t>Improve basic understanding of physical, chemical, biological processes</a:t>
            </a:r>
          </a:p>
        </p:txBody>
      </p:sp>
      <p:pic>
        <p:nvPicPr>
          <p:cNvPr id="5" name="Picture 25" descr="DSC09619"/>
          <p:cNvPicPr>
            <a:picLocks noChangeAspect="1" noChangeArrowheads="1"/>
          </p:cNvPicPr>
          <p:nvPr/>
        </p:nvPicPr>
        <p:blipFill>
          <a:blip r:embed="rId2" cstate="print"/>
          <a:srcRect/>
          <a:stretch>
            <a:fillRect/>
          </a:stretch>
        </p:blipFill>
        <p:spPr bwMode="auto">
          <a:xfrm>
            <a:off x="5969841" y="1676400"/>
            <a:ext cx="2496826" cy="1872258"/>
          </a:xfrm>
          <a:prstGeom prst="rect">
            <a:avLst/>
          </a:prstGeom>
          <a:noFill/>
          <a:ln w="12700">
            <a:solidFill>
              <a:srgbClr val="0070B9"/>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EA1D4F1-17AC-447C-8658-A6B20E25B1F4}" type="slidenum">
              <a:rPr lang="en-US"/>
              <a:pPr/>
              <a:t>12</a:t>
            </a:fld>
            <a:endParaRPr lang="en-US"/>
          </a:p>
        </p:txBody>
      </p:sp>
      <p:sp>
        <p:nvSpPr>
          <p:cNvPr id="234498" name="Rectangle 2"/>
          <p:cNvSpPr>
            <a:spLocks noGrp="1" noChangeArrowheads="1"/>
          </p:cNvSpPr>
          <p:nvPr>
            <p:ph type="title"/>
          </p:nvPr>
        </p:nvSpPr>
        <p:spPr>
          <a:xfrm>
            <a:off x="2133600" y="217918"/>
            <a:ext cx="7772400" cy="641350"/>
          </a:xfrm>
        </p:spPr>
        <p:txBody>
          <a:bodyPr/>
          <a:lstStyle/>
          <a:p>
            <a:r>
              <a:rPr lang="en-US" sz="2800" dirty="0" smtClean="0"/>
              <a:t>Sensor </a:t>
            </a:r>
            <a:r>
              <a:rPr lang="en-US" sz="2800" dirty="0"/>
              <a:t>Placement in Drinking Water </a:t>
            </a:r>
            <a:endParaRPr lang="en-US" sz="2800" dirty="0"/>
          </a:p>
        </p:txBody>
      </p:sp>
      <p:sp>
        <p:nvSpPr>
          <p:cNvPr id="234499" name="Rectangle 3"/>
          <p:cNvSpPr>
            <a:spLocks noGrp="1" noChangeArrowheads="1"/>
          </p:cNvSpPr>
          <p:nvPr>
            <p:ph type="body" idx="1"/>
          </p:nvPr>
        </p:nvSpPr>
        <p:spPr>
          <a:xfrm>
            <a:off x="762000" y="1524000"/>
            <a:ext cx="4805362" cy="3778250"/>
          </a:xfrm>
        </p:spPr>
        <p:txBody>
          <a:bodyPr/>
          <a:lstStyle/>
          <a:p>
            <a:r>
              <a:rPr lang="en-US" dirty="0" smtClean="0"/>
              <a:t>Sensor stations cost $20,000+</a:t>
            </a:r>
            <a:endParaRPr lang="en-US" dirty="0"/>
          </a:p>
          <a:p>
            <a:r>
              <a:rPr lang="en-US" dirty="0" smtClean="0"/>
              <a:t>Only indirect sensors available</a:t>
            </a:r>
            <a:endParaRPr lang="en-US" dirty="0"/>
          </a:p>
          <a:p>
            <a:r>
              <a:rPr lang="en-US" dirty="0" smtClean="0"/>
              <a:t>Water systems have multiple points of access and are spread over thousands of miles of pipes</a:t>
            </a:r>
            <a:endParaRPr lang="en-US" dirty="0"/>
          </a:p>
          <a:p>
            <a:r>
              <a:rPr lang="en-US" dirty="0" smtClean="0"/>
              <a:t>Met with water systems to solve problem</a:t>
            </a:r>
            <a:endParaRPr lang="en-US" dirty="0"/>
          </a:p>
          <a:p>
            <a:r>
              <a:rPr lang="en-US" dirty="0" smtClean="0"/>
              <a:t>Formed interdisciplinary research team</a:t>
            </a:r>
            <a:endParaRPr lang="en-US" dirty="0"/>
          </a:p>
          <a:p>
            <a:r>
              <a:rPr lang="en-US" dirty="0" smtClean="0"/>
              <a:t>Formulated optimization problem</a:t>
            </a:r>
          </a:p>
          <a:p>
            <a:r>
              <a:rPr lang="en-US" dirty="0" smtClean="0"/>
              <a:t>Tested solutions on computer and in field</a:t>
            </a:r>
            <a:endParaRPr lang="en-US" dirty="0"/>
          </a:p>
          <a:p>
            <a:r>
              <a:rPr lang="en-US" dirty="0"/>
              <a:t>Developed user friendly software to allow water utilities to solve the problem themselves</a:t>
            </a:r>
          </a:p>
        </p:txBody>
      </p:sp>
      <p:pic>
        <p:nvPicPr>
          <p:cNvPr id="234500" name="Picture 4" descr="netD"/>
          <p:cNvPicPr>
            <a:picLocks noChangeAspect="1" noChangeArrowheads="1"/>
          </p:cNvPicPr>
          <p:nvPr/>
        </p:nvPicPr>
        <p:blipFill>
          <a:blip r:embed="rId2" cstate="print"/>
          <a:srcRect/>
          <a:stretch>
            <a:fillRect/>
          </a:stretch>
        </p:blipFill>
        <p:spPr bwMode="auto">
          <a:xfrm>
            <a:off x="6596650" y="1240665"/>
            <a:ext cx="2394950" cy="2417332"/>
          </a:xfrm>
          <a:prstGeom prst="rect">
            <a:avLst/>
          </a:prstGeom>
          <a:noFill/>
          <a:ln w="12700">
            <a:solidFill>
              <a:srgbClr val="0070B9"/>
            </a:solidFill>
            <a:miter lim="800000"/>
            <a:headEnd/>
            <a:tailEnd/>
          </a:ln>
          <a:effectLst/>
        </p:spPr>
      </p:pic>
      <p:pic>
        <p:nvPicPr>
          <p:cNvPr id="6" name="Picture 4" descr="hachmachine"/>
          <p:cNvPicPr>
            <a:picLocks noChangeAspect="1" noChangeArrowheads="1"/>
          </p:cNvPicPr>
          <p:nvPr/>
        </p:nvPicPr>
        <p:blipFill>
          <a:blip r:embed="rId3" cstate="print"/>
          <a:srcRect/>
          <a:stretch>
            <a:fillRect/>
          </a:stretch>
        </p:blipFill>
        <p:spPr bwMode="auto">
          <a:xfrm>
            <a:off x="5319427" y="3802327"/>
            <a:ext cx="3672173" cy="2133600"/>
          </a:xfrm>
          <a:prstGeom prst="rect">
            <a:avLst/>
          </a:prstGeom>
          <a:noFill/>
          <a:ln w="19050">
            <a:solidFill>
              <a:srgbClr val="0070B9"/>
            </a:solidFill>
            <a:miter lim="800000"/>
            <a:headEnd/>
            <a:tailEnd/>
          </a:ln>
        </p:spPr>
      </p:pic>
    </p:spTree>
    <p:extLst>
      <p:ext uri="{BB962C8B-B14F-4D97-AF65-F5344CB8AC3E}">
        <p14:creationId xmlns:p14="http://schemas.microsoft.com/office/powerpoint/2010/main" val="163803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EA1D4F1-17AC-447C-8658-A6B20E25B1F4}" type="slidenum">
              <a:rPr lang="en-US"/>
              <a:pPr/>
              <a:t>13</a:t>
            </a:fld>
            <a:endParaRPr lang="en-US"/>
          </a:p>
        </p:txBody>
      </p:sp>
      <p:sp>
        <p:nvSpPr>
          <p:cNvPr id="234498" name="Rectangle 2"/>
          <p:cNvSpPr>
            <a:spLocks noGrp="1" noChangeArrowheads="1"/>
          </p:cNvSpPr>
          <p:nvPr>
            <p:ph type="title"/>
          </p:nvPr>
        </p:nvSpPr>
        <p:spPr>
          <a:xfrm>
            <a:off x="2133600" y="217918"/>
            <a:ext cx="7772400" cy="641350"/>
          </a:xfrm>
        </p:spPr>
        <p:txBody>
          <a:bodyPr/>
          <a:lstStyle/>
          <a:p>
            <a:r>
              <a:rPr lang="en-US" sz="2800" dirty="0" smtClean="0"/>
              <a:t>Sensor Data Signal Processing</a:t>
            </a:r>
            <a:endParaRPr lang="en-US" sz="2800" dirty="0"/>
          </a:p>
        </p:txBody>
      </p:sp>
      <p:sp>
        <p:nvSpPr>
          <p:cNvPr id="234499" name="Rectangle 3"/>
          <p:cNvSpPr>
            <a:spLocks noGrp="1" noChangeArrowheads="1"/>
          </p:cNvSpPr>
          <p:nvPr>
            <p:ph type="body" idx="1"/>
          </p:nvPr>
        </p:nvSpPr>
        <p:spPr>
          <a:xfrm>
            <a:off x="762000" y="1524000"/>
            <a:ext cx="4805362" cy="3778250"/>
          </a:xfrm>
        </p:spPr>
        <p:txBody>
          <a:bodyPr/>
          <a:lstStyle/>
          <a:p>
            <a:pPr eaLnBrk="0" hangingPunct="0">
              <a:lnSpc>
                <a:spcPct val="80000"/>
              </a:lnSpc>
              <a:spcBef>
                <a:spcPts val="432"/>
              </a:spcBef>
            </a:pPr>
            <a:r>
              <a:rPr lang="en-US" dirty="0" smtClean="0"/>
              <a:t>Water quality </a:t>
            </a:r>
            <a:r>
              <a:rPr lang="en-US" dirty="0"/>
              <a:t>sensor data </a:t>
            </a:r>
            <a:r>
              <a:rPr lang="en-US" dirty="0" smtClean="0"/>
              <a:t>noisy with diurnal patterns</a:t>
            </a:r>
          </a:p>
          <a:p>
            <a:pPr eaLnBrk="0" hangingPunct="0">
              <a:lnSpc>
                <a:spcPct val="80000"/>
              </a:lnSpc>
              <a:spcBef>
                <a:spcPts val="432"/>
              </a:spcBef>
            </a:pPr>
            <a:r>
              <a:rPr lang="en-US" dirty="0" smtClean="0"/>
              <a:t>Can we distinguish </a:t>
            </a:r>
            <a:r>
              <a:rPr lang="en-US" dirty="0"/>
              <a:t>between normal variability and possible contamination </a:t>
            </a:r>
            <a:r>
              <a:rPr lang="en-US" dirty="0" smtClean="0"/>
              <a:t>incidents? </a:t>
            </a:r>
            <a:endParaRPr lang="en-US" dirty="0">
              <a:solidFill>
                <a:srgbClr val="990099"/>
              </a:solidFill>
            </a:endParaRPr>
          </a:p>
          <a:p>
            <a:pPr eaLnBrk="0" hangingPunct="0">
              <a:spcBef>
                <a:spcPts val="432"/>
              </a:spcBef>
            </a:pPr>
            <a:r>
              <a:rPr lang="en-US" dirty="0" smtClean="0">
                <a:solidFill>
                  <a:schemeClr val="tx2"/>
                </a:solidFill>
              </a:rPr>
              <a:t>Investigated statistical approaches, data </a:t>
            </a:r>
            <a:r>
              <a:rPr lang="en-US" dirty="0">
                <a:solidFill>
                  <a:schemeClr val="tx2"/>
                </a:solidFill>
              </a:rPr>
              <a:t>mining and data </a:t>
            </a:r>
            <a:r>
              <a:rPr lang="en-US" dirty="0" smtClean="0">
                <a:solidFill>
                  <a:schemeClr val="tx2"/>
                </a:solidFill>
              </a:rPr>
              <a:t>fusion methods, and pattern </a:t>
            </a:r>
            <a:r>
              <a:rPr lang="en-US" dirty="0">
                <a:solidFill>
                  <a:schemeClr val="tx2"/>
                </a:solidFill>
              </a:rPr>
              <a:t>matching techniques</a:t>
            </a:r>
          </a:p>
          <a:p>
            <a:pPr>
              <a:spcBef>
                <a:spcPts val="432"/>
              </a:spcBef>
            </a:pPr>
            <a:r>
              <a:rPr lang="en-US" dirty="0" smtClean="0"/>
              <a:t>Met with water systems to solve problem</a:t>
            </a:r>
            <a:endParaRPr lang="en-US" dirty="0"/>
          </a:p>
          <a:p>
            <a:pPr>
              <a:spcBef>
                <a:spcPts val="432"/>
              </a:spcBef>
            </a:pPr>
            <a:r>
              <a:rPr lang="en-US" dirty="0" smtClean="0"/>
              <a:t>Tested solutions on computer and in field</a:t>
            </a:r>
            <a:endParaRPr lang="en-US" dirty="0"/>
          </a:p>
          <a:p>
            <a:pPr>
              <a:spcBef>
                <a:spcPts val="432"/>
              </a:spcBef>
            </a:pPr>
            <a:r>
              <a:rPr lang="en-US" dirty="0"/>
              <a:t>Developed user friendly software to allow water utilities to solve the problem themselves</a:t>
            </a:r>
          </a:p>
        </p:txBody>
      </p:sp>
      <p:pic>
        <p:nvPicPr>
          <p:cNvPr id="7" name="Picture 2"/>
          <p:cNvPicPr>
            <a:picLocks noChangeAspect="1" noChangeArrowheads="1"/>
          </p:cNvPicPr>
          <p:nvPr/>
        </p:nvPicPr>
        <p:blipFill>
          <a:blip r:embed="rId2" cstate="print"/>
          <a:srcRect/>
          <a:stretch>
            <a:fillRect/>
          </a:stretch>
        </p:blipFill>
        <p:spPr bwMode="auto">
          <a:xfrm>
            <a:off x="5700296" y="1837681"/>
            <a:ext cx="3300844" cy="2286000"/>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5257800" y="4214383"/>
            <a:ext cx="3781440" cy="1828800"/>
          </a:xfrm>
          <a:prstGeom prst="rect">
            <a:avLst/>
          </a:prstGeom>
          <a:noFill/>
          <a:ln w="9525">
            <a:noFill/>
            <a:miter lim="800000"/>
            <a:headEnd/>
            <a:tailEnd/>
          </a:ln>
          <a:effectLst/>
        </p:spPr>
      </p:pic>
    </p:spTree>
    <p:extLst>
      <p:ext uri="{BB962C8B-B14F-4D97-AF65-F5344CB8AC3E}">
        <p14:creationId xmlns:p14="http://schemas.microsoft.com/office/powerpoint/2010/main" val="2049329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0"/>
            <a:ext cx="3444875" cy="2454275"/>
            <a:chOff x="192" y="1440"/>
            <a:chExt cx="2170" cy="1546"/>
          </a:xfrm>
        </p:grpSpPr>
        <p:pic>
          <p:nvPicPr>
            <p:cNvPr id="14359" name="Picture 4"/>
            <p:cNvPicPr>
              <a:picLocks noChangeAspect="1" noChangeArrowheads="1"/>
            </p:cNvPicPr>
            <p:nvPr/>
          </p:nvPicPr>
          <p:blipFill>
            <a:blip r:embed="rId2" cstate="print">
              <a:lum bright="52000"/>
            </a:blip>
            <a:srcRect l="23398" t="38341" r="37602" b="7249"/>
            <a:stretch>
              <a:fillRect/>
            </a:stretch>
          </p:blipFill>
          <p:spPr bwMode="auto">
            <a:xfrm>
              <a:off x="192" y="1440"/>
              <a:ext cx="2170" cy="1346"/>
            </a:xfrm>
            <a:prstGeom prst="rect">
              <a:avLst/>
            </a:prstGeom>
            <a:noFill/>
            <a:ln w="9525">
              <a:noFill/>
              <a:miter lim="800000"/>
              <a:headEnd/>
              <a:tailEnd/>
            </a:ln>
          </p:spPr>
        </p:pic>
        <p:sp>
          <p:nvSpPr>
            <p:cNvPr id="14360" name="Text Box 4"/>
            <p:cNvSpPr txBox="1">
              <a:spLocks noChangeArrowheads="1"/>
            </p:cNvSpPr>
            <p:nvPr/>
          </p:nvSpPr>
          <p:spPr bwMode="auto">
            <a:xfrm>
              <a:off x="624" y="2736"/>
              <a:ext cx="1680" cy="250"/>
            </a:xfrm>
            <a:prstGeom prst="rect">
              <a:avLst/>
            </a:prstGeom>
            <a:noFill/>
            <a:ln w="9525">
              <a:noFill/>
              <a:miter lim="800000"/>
              <a:headEnd/>
              <a:tailEnd/>
            </a:ln>
          </p:spPr>
          <p:txBody>
            <a:bodyPr>
              <a:spAutoFit/>
            </a:bodyPr>
            <a:lstStyle/>
            <a:p>
              <a:r>
                <a:rPr lang="en-US" sz="2000">
                  <a:solidFill>
                    <a:srgbClr val="00673E"/>
                  </a:solidFill>
                </a:rPr>
                <a:t>Distribution Network</a:t>
              </a:r>
            </a:p>
          </p:txBody>
        </p:sp>
      </p:grpSp>
      <p:sp>
        <p:nvSpPr>
          <p:cNvPr id="14339" name="Rectangle 5"/>
          <p:cNvSpPr>
            <a:spLocks noGrp="1" noChangeArrowheads="1"/>
          </p:cNvSpPr>
          <p:nvPr>
            <p:ph type="title"/>
          </p:nvPr>
        </p:nvSpPr>
        <p:spPr>
          <a:xfrm>
            <a:off x="2514600" y="533400"/>
            <a:ext cx="5943600" cy="641350"/>
          </a:xfrm>
        </p:spPr>
        <p:txBody>
          <a:bodyPr/>
          <a:lstStyle/>
          <a:p>
            <a:pPr algn="ctr"/>
            <a:r>
              <a:rPr lang="en-US" sz="2800" dirty="0" smtClean="0"/>
              <a:t>Real-world Detection Strategies</a:t>
            </a:r>
          </a:p>
        </p:txBody>
      </p:sp>
      <p:grpSp>
        <p:nvGrpSpPr>
          <p:cNvPr id="3" name="Group 6"/>
          <p:cNvGrpSpPr>
            <a:grpSpLocks/>
          </p:cNvGrpSpPr>
          <p:nvPr/>
        </p:nvGrpSpPr>
        <p:grpSpPr bwMode="auto">
          <a:xfrm>
            <a:off x="1143000" y="2843213"/>
            <a:ext cx="1833563" cy="1274762"/>
            <a:chOff x="720" y="1887"/>
            <a:chExt cx="1155" cy="803"/>
          </a:xfrm>
        </p:grpSpPr>
        <p:sp>
          <p:nvSpPr>
            <p:cNvPr id="14356" name="Oval 5"/>
            <p:cNvSpPr>
              <a:spLocks noChangeArrowheads="1"/>
            </p:cNvSpPr>
            <p:nvPr/>
          </p:nvSpPr>
          <p:spPr bwMode="auto">
            <a:xfrm>
              <a:off x="720" y="2289"/>
              <a:ext cx="79" cy="67"/>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57" name="Oval 6"/>
            <p:cNvSpPr>
              <a:spLocks noChangeArrowheads="1"/>
            </p:cNvSpPr>
            <p:nvPr/>
          </p:nvSpPr>
          <p:spPr bwMode="auto">
            <a:xfrm>
              <a:off x="1640" y="1887"/>
              <a:ext cx="78" cy="67"/>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58" name="Oval 7"/>
            <p:cNvSpPr>
              <a:spLocks noChangeArrowheads="1"/>
            </p:cNvSpPr>
            <p:nvPr/>
          </p:nvSpPr>
          <p:spPr bwMode="auto">
            <a:xfrm>
              <a:off x="1797" y="2623"/>
              <a:ext cx="78" cy="67"/>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4" name="Group 10"/>
          <p:cNvGrpSpPr>
            <a:grpSpLocks/>
          </p:cNvGrpSpPr>
          <p:nvPr/>
        </p:nvGrpSpPr>
        <p:grpSpPr bwMode="auto">
          <a:xfrm>
            <a:off x="1236663" y="2422525"/>
            <a:ext cx="3259137" cy="1579563"/>
            <a:chOff x="779" y="1622"/>
            <a:chExt cx="2053" cy="995"/>
          </a:xfrm>
        </p:grpSpPr>
        <p:sp>
          <p:nvSpPr>
            <p:cNvPr id="14353" name="Freeform 12"/>
            <p:cNvSpPr>
              <a:spLocks/>
            </p:cNvSpPr>
            <p:nvPr/>
          </p:nvSpPr>
          <p:spPr bwMode="auto">
            <a:xfrm>
              <a:off x="779" y="1622"/>
              <a:ext cx="2034" cy="683"/>
            </a:xfrm>
            <a:custGeom>
              <a:avLst/>
              <a:gdLst>
                <a:gd name="T0" fmla="*/ 0 w 2613"/>
                <a:gd name="T1" fmla="*/ 358200 h 988"/>
                <a:gd name="T2" fmla="*/ 162624 w 2613"/>
                <a:gd name="T3" fmla="*/ 174025 h 988"/>
                <a:gd name="T4" fmla="*/ 610120 w 2613"/>
                <a:gd name="T5" fmla="*/ 15952 h 988"/>
                <a:gd name="T6" fmla="*/ 1465295 w 2613"/>
                <a:gd name="T7" fmla="*/ 77586 h 988"/>
                <a:gd name="T8" fmla="*/ 0 60000 65536"/>
                <a:gd name="T9" fmla="*/ 0 60000 65536"/>
                <a:gd name="T10" fmla="*/ 0 60000 65536"/>
                <a:gd name="T11" fmla="*/ 0 60000 65536"/>
                <a:gd name="T12" fmla="*/ 0 w 2613"/>
                <a:gd name="T13" fmla="*/ 0 h 988"/>
                <a:gd name="T14" fmla="*/ 2613 w 2613"/>
                <a:gd name="T15" fmla="*/ 988 h 988"/>
              </a:gdLst>
              <a:ahLst/>
              <a:cxnLst>
                <a:cxn ang="T8">
                  <a:pos x="T0" y="T1"/>
                </a:cxn>
                <a:cxn ang="T9">
                  <a:pos x="T2" y="T3"/>
                </a:cxn>
                <a:cxn ang="T10">
                  <a:pos x="T4" y="T5"/>
                </a:cxn>
                <a:cxn ang="T11">
                  <a:pos x="T6" y="T7"/>
                </a:cxn>
              </a:cxnLst>
              <a:rect l="T12" t="T13" r="T14" b="T15"/>
              <a:pathLst>
                <a:path w="2613" h="988">
                  <a:moveTo>
                    <a:pt x="0" y="988"/>
                  </a:moveTo>
                  <a:cubicBezTo>
                    <a:pt x="54" y="812"/>
                    <a:pt x="109" y="637"/>
                    <a:pt x="290" y="480"/>
                  </a:cubicBezTo>
                  <a:cubicBezTo>
                    <a:pt x="471" y="323"/>
                    <a:pt x="701" y="88"/>
                    <a:pt x="1088" y="44"/>
                  </a:cubicBezTo>
                  <a:cubicBezTo>
                    <a:pt x="1475" y="0"/>
                    <a:pt x="2044" y="107"/>
                    <a:pt x="2613" y="214"/>
                  </a:cubicBezTo>
                </a:path>
              </a:pathLst>
            </a:custGeom>
            <a:noFill/>
            <a:ln w="28575">
              <a:solidFill>
                <a:srgbClr val="FF0000"/>
              </a:solidFill>
              <a:round/>
              <a:headEnd/>
              <a:tailEnd type="stealth" w="lg" len="med"/>
            </a:ln>
          </p:spPr>
          <p:txBody>
            <a:bodyPr/>
            <a:lstStyle/>
            <a:p>
              <a:endParaRPr lang="en-US"/>
            </a:p>
          </p:txBody>
        </p:sp>
        <p:sp>
          <p:nvSpPr>
            <p:cNvPr id="14354" name="Freeform 13"/>
            <p:cNvSpPr>
              <a:spLocks/>
            </p:cNvSpPr>
            <p:nvPr/>
          </p:nvSpPr>
          <p:spPr bwMode="auto">
            <a:xfrm>
              <a:off x="1673" y="1787"/>
              <a:ext cx="1159" cy="117"/>
            </a:xfrm>
            <a:custGeom>
              <a:avLst/>
              <a:gdLst>
                <a:gd name="T0" fmla="*/ 4210 w 1508"/>
                <a:gd name="T1" fmla="*/ 61631 h 169"/>
                <a:gd name="T2" fmla="*/ 131591 w 1508"/>
                <a:gd name="T3" fmla="*/ 26257 h 169"/>
                <a:gd name="T4" fmla="*/ 793759 w 1508"/>
                <a:gd name="T5" fmla="*/ 0 h 169"/>
                <a:gd name="T6" fmla="*/ 0 60000 65536"/>
                <a:gd name="T7" fmla="*/ 0 60000 65536"/>
                <a:gd name="T8" fmla="*/ 0 60000 65536"/>
                <a:gd name="T9" fmla="*/ 0 w 1508"/>
                <a:gd name="T10" fmla="*/ 0 h 169"/>
                <a:gd name="T11" fmla="*/ 1508 w 1508"/>
                <a:gd name="T12" fmla="*/ 169 h 169"/>
              </a:gdLst>
              <a:ahLst/>
              <a:cxnLst>
                <a:cxn ang="T6">
                  <a:pos x="T0" y="T1"/>
                </a:cxn>
                <a:cxn ang="T7">
                  <a:pos x="T2" y="T3"/>
                </a:cxn>
                <a:cxn ang="T8">
                  <a:pos x="T4" y="T5"/>
                </a:cxn>
              </a:cxnLst>
              <a:rect l="T9" t="T10" r="T11" b="T12"/>
              <a:pathLst>
                <a:path w="1508" h="169">
                  <a:moveTo>
                    <a:pt x="8" y="169"/>
                  </a:moveTo>
                  <a:cubicBezTo>
                    <a:pt x="4" y="134"/>
                    <a:pt x="0" y="100"/>
                    <a:pt x="250" y="72"/>
                  </a:cubicBezTo>
                  <a:cubicBezTo>
                    <a:pt x="500" y="44"/>
                    <a:pt x="1004" y="22"/>
                    <a:pt x="1508" y="0"/>
                  </a:cubicBezTo>
                </a:path>
              </a:pathLst>
            </a:custGeom>
            <a:noFill/>
            <a:ln w="28575">
              <a:solidFill>
                <a:srgbClr val="FF0000"/>
              </a:solidFill>
              <a:round/>
              <a:headEnd/>
              <a:tailEnd type="stealth" w="lg" len="lg"/>
            </a:ln>
          </p:spPr>
          <p:txBody>
            <a:bodyPr/>
            <a:lstStyle/>
            <a:p>
              <a:endParaRPr lang="en-US"/>
            </a:p>
          </p:txBody>
        </p:sp>
        <p:sp>
          <p:nvSpPr>
            <p:cNvPr id="14355" name="Freeform 14"/>
            <p:cNvSpPr>
              <a:spLocks/>
            </p:cNvSpPr>
            <p:nvPr/>
          </p:nvSpPr>
          <p:spPr bwMode="auto">
            <a:xfrm>
              <a:off x="1834" y="1798"/>
              <a:ext cx="998" cy="819"/>
            </a:xfrm>
            <a:custGeom>
              <a:avLst/>
              <a:gdLst>
                <a:gd name="T0" fmla="*/ 0 w 1307"/>
                <a:gd name="T1" fmla="*/ 337944 h 1258"/>
                <a:gd name="T2" fmla="*/ 86621 w 1307"/>
                <a:gd name="T3" fmla="*/ 253324 h 1258"/>
                <a:gd name="T4" fmla="*/ 357693 w 1307"/>
                <a:gd name="T5" fmla="*/ 97515 h 1258"/>
                <a:gd name="T6" fmla="*/ 665961 w 1307"/>
                <a:gd name="T7" fmla="*/ 0 h 1258"/>
                <a:gd name="T8" fmla="*/ 0 60000 65536"/>
                <a:gd name="T9" fmla="*/ 0 60000 65536"/>
                <a:gd name="T10" fmla="*/ 0 60000 65536"/>
                <a:gd name="T11" fmla="*/ 0 60000 65536"/>
                <a:gd name="T12" fmla="*/ 0 w 1307"/>
                <a:gd name="T13" fmla="*/ 0 h 1258"/>
                <a:gd name="T14" fmla="*/ 1307 w 1307"/>
                <a:gd name="T15" fmla="*/ 1258 h 1258"/>
              </a:gdLst>
              <a:ahLst/>
              <a:cxnLst>
                <a:cxn ang="T8">
                  <a:pos x="T0" y="T1"/>
                </a:cxn>
                <a:cxn ang="T9">
                  <a:pos x="T2" y="T3"/>
                </a:cxn>
                <a:cxn ang="T10">
                  <a:pos x="T4" y="T5"/>
                </a:cxn>
                <a:cxn ang="T11">
                  <a:pos x="T6" y="T7"/>
                </a:cxn>
              </a:cxnLst>
              <a:rect l="T12" t="T13" r="T14" b="T15"/>
              <a:pathLst>
                <a:path w="1307" h="1258">
                  <a:moveTo>
                    <a:pt x="0" y="1258"/>
                  </a:moveTo>
                  <a:cubicBezTo>
                    <a:pt x="26" y="1175"/>
                    <a:pt x="53" y="1092"/>
                    <a:pt x="170" y="943"/>
                  </a:cubicBezTo>
                  <a:cubicBezTo>
                    <a:pt x="287" y="794"/>
                    <a:pt x="513" y="520"/>
                    <a:pt x="702" y="363"/>
                  </a:cubicBezTo>
                  <a:cubicBezTo>
                    <a:pt x="891" y="206"/>
                    <a:pt x="1099" y="103"/>
                    <a:pt x="1307" y="0"/>
                  </a:cubicBezTo>
                </a:path>
              </a:pathLst>
            </a:custGeom>
            <a:noFill/>
            <a:ln w="28575">
              <a:solidFill>
                <a:srgbClr val="FF0000"/>
              </a:solidFill>
              <a:round/>
              <a:headEnd/>
              <a:tailEnd type="stealth" w="lg" len="lg"/>
            </a:ln>
          </p:spPr>
          <p:txBody>
            <a:bodyPr/>
            <a:lstStyle/>
            <a:p>
              <a:endParaRPr lang="en-US"/>
            </a:p>
          </p:txBody>
        </p:sp>
      </p:grpSp>
      <p:sp>
        <p:nvSpPr>
          <p:cNvPr id="889870" name="Text Box 14"/>
          <p:cNvSpPr txBox="1">
            <a:spLocks noChangeArrowheads="1"/>
          </p:cNvSpPr>
          <p:nvPr/>
        </p:nvSpPr>
        <p:spPr bwMode="auto">
          <a:xfrm>
            <a:off x="7543800" y="5105400"/>
            <a:ext cx="1295400" cy="701675"/>
          </a:xfrm>
          <a:prstGeom prst="rect">
            <a:avLst/>
          </a:prstGeom>
          <a:noFill/>
          <a:ln w="9525">
            <a:noFill/>
            <a:miter lim="800000"/>
            <a:headEnd/>
            <a:tailEnd/>
          </a:ln>
        </p:spPr>
        <p:txBody>
          <a:bodyPr>
            <a:spAutoFit/>
          </a:bodyPr>
          <a:lstStyle/>
          <a:p>
            <a:r>
              <a:rPr lang="en-US" sz="2000" dirty="0">
                <a:solidFill>
                  <a:srgbClr val="FF0000"/>
                </a:solidFill>
              </a:rPr>
              <a:t>CANARY ALERT!</a:t>
            </a:r>
          </a:p>
        </p:txBody>
      </p:sp>
      <p:grpSp>
        <p:nvGrpSpPr>
          <p:cNvPr id="5" name="Group 15"/>
          <p:cNvGrpSpPr>
            <a:grpSpLocks/>
          </p:cNvGrpSpPr>
          <p:nvPr/>
        </p:nvGrpSpPr>
        <p:grpSpPr bwMode="auto">
          <a:xfrm>
            <a:off x="457200" y="4724400"/>
            <a:ext cx="4191000" cy="1836738"/>
            <a:chOff x="288" y="3072"/>
            <a:chExt cx="2640" cy="1157"/>
          </a:xfrm>
        </p:grpSpPr>
        <p:pic>
          <p:nvPicPr>
            <p:cNvPr id="14351" name="Picture 16"/>
            <p:cNvPicPr>
              <a:picLocks noChangeAspect="1" noChangeArrowheads="1"/>
            </p:cNvPicPr>
            <p:nvPr/>
          </p:nvPicPr>
          <p:blipFill>
            <a:blip r:embed="rId3" cstate="print"/>
            <a:srcRect/>
            <a:stretch>
              <a:fillRect/>
            </a:stretch>
          </p:blipFill>
          <p:spPr bwMode="auto">
            <a:xfrm>
              <a:off x="720" y="3072"/>
              <a:ext cx="2208" cy="1157"/>
            </a:xfrm>
            <a:prstGeom prst="rect">
              <a:avLst/>
            </a:prstGeom>
            <a:noFill/>
            <a:ln w="9525">
              <a:noFill/>
              <a:miter lim="800000"/>
              <a:headEnd/>
              <a:tailEnd/>
            </a:ln>
          </p:spPr>
        </p:pic>
        <p:sp>
          <p:nvSpPr>
            <p:cNvPr id="14352" name="Text Box 17"/>
            <p:cNvSpPr txBox="1">
              <a:spLocks noChangeArrowheads="1"/>
            </p:cNvSpPr>
            <p:nvPr/>
          </p:nvSpPr>
          <p:spPr bwMode="auto">
            <a:xfrm>
              <a:off x="288" y="3168"/>
              <a:ext cx="1200" cy="250"/>
            </a:xfrm>
            <a:prstGeom prst="rect">
              <a:avLst/>
            </a:prstGeom>
            <a:noFill/>
            <a:ln w="9525">
              <a:noFill/>
              <a:miter lim="800000"/>
              <a:headEnd/>
              <a:tailEnd/>
            </a:ln>
          </p:spPr>
          <p:txBody>
            <a:bodyPr>
              <a:spAutoFit/>
            </a:bodyPr>
            <a:lstStyle/>
            <a:p>
              <a:r>
                <a:rPr lang="en-US" sz="2000">
                  <a:solidFill>
                    <a:srgbClr val="00673E"/>
                  </a:solidFill>
                </a:rPr>
                <a:t>Sensor Station</a:t>
              </a:r>
            </a:p>
          </p:txBody>
        </p:sp>
      </p:grpSp>
      <p:grpSp>
        <p:nvGrpSpPr>
          <p:cNvPr id="6" name="Group 18"/>
          <p:cNvGrpSpPr>
            <a:grpSpLocks/>
          </p:cNvGrpSpPr>
          <p:nvPr/>
        </p:nvGrpSpPr>
        <p:grpSpPr bwMode="auto">
          <a:xfrm>
            <a:off x="4648200" y="2133600"/>
            <a:ext cx="4038600" cy="1330325"/>
            <a:chOff x="2928" y="1440"/>
            <a:chExt cx="2544" cy="838"/>
          </a:xfrm>
        </p:grpSpPr>
        <p:pic>
          <p:nvPicPr>
            <p:cNvPr id="14349" name="Picture 5"/>
            <p:cNvPicPr>
              <a:picLocks noChangeAspect="1" noChangeArrowheads="1"/>
            </p:cNvPicPr>
            <p:nvPr/>
          </p:nvPicPr>
          <p:blipFill>
            <a:blip r:embed="rId4" cstate="print"/>
            <a:srcRect/>
            <a:stretch>
              <a:fillRect/>
            </a:stretch>
          </p:blipFill>
          <p:spPr bwMode="auto">
            <a:xfrm>
              <a:off x="2928" y="1440"/>
              <a:ext cx="1536" cy="838"/>
            </a:xfrm>
            <a:prstGeom prst="rect">
              <a:avLst/>
            </a:prstGeom>
            <a:noFill/>
            <a:ln w="9525">
              <a:noFill/>
              <a:miter lim="800000"/>
              <a:headEnd/>
              <a:tailEnd/>
            </a:ln>
          </p:spPr>
        </p:pic>
        <p:sp>
          <p:nvSpPr>
            <p:cNvPr id="14350" name="Text Box 20"/>
            <p:cNvSpPr txBox="1">
              <a:spLocks noChangeArrowheads="1"/>
            </p:cNvSpPr>
            <p:nvPr/>
          </p:nvSpPr>
          <p:spPr bwMode="auto">
            <a:xfrm>
              <a:off x="4416" y="1536"/>
              <a:ext cx="1056" cy="250"/>
            </a:xfrm>
            <a:prstGeom prst="rect">
              <a:avLst/>
            </a:prstGeom>
            <a:noFill/>
            <a:ln w="9525">
              <a:noFill/>
              <a:miter lim="800000"/>
              <a:headEnd/>
              <a:tailEnd/>
            </a:ln>
          </p:spPr>
          <p:txBody>
            <a:bodyPr>
              <a:spAutoFit/>
            </a:bodyPr>
            <a:lstStyle/>
            <a:p>
              <a:r>
                <a:rPr lang="en-US" sz="2000">
                  <a:solidFill>
                    <a:srgbClr val="00673E"/>
                  </a:solidFill>
                </a:rPr>
                <a:t>Noisy Data</a:t>
              </a:r>
            </a:p>
          </p:txBody>
        </p:sp>
      </p:grpSp>
      <p:sp>
        <p:nvSpPr>
          <p:cNvPr id="889877" name="Text Box 21"/>
          <p:cNvSpPr txBox="1">
            <a:spLocks noChangeArrowheads="1"/>
          </p:cNvSpPr>
          <p:nvPr/>
        </p:nvSpPr>
        <p:spPr bwMode="auto">
          <a:xfrm>
            <a:off x="5562600" y="5730875"/>
            <a:ext cx="2743200" cy="701675"/>
          </a:xfrm>
          <a:prstGeom prst="rect">
            <a:avLst/>
          </a:prstGeom>
          <a:noFill/>
          <a:ln w="9525">
            <a:noFill/>
            <a:miter lim="800000"/>
            <a:headEnd/>
            <a:tailEnd/>
          </a:ln>
        </p:spPr>
        <p:txBody>
          <a:bodyPr>
            <a:spAutoFit/>
          </a:bodyPr>
          <a:lstStyle/>
          <a:p>
            <a:r>
              <a:rPr lang="en-US" sz="2000">
                <a:solidFill>
                  <a:srgbClr val="00673E"/>
                </a:solidFill>
              </a:rPr>
              <a:t>Consequence Management Plan</a:t>
            </a:r>
          </a:p>
        </p:txBody>
      </p:sp>
      <p:grpSp>
        <p:nvGrpSpPr>
          <p:cNvPr id="7" name="Group 22"/>
          <p:cNvGrpSpPr>
            <a:grpSpLocks/>
          </p:cNvGrpSpPr>
          <p:nvPr/>
        </p:nvGrpSpPr>
        <p:grpSpPr bwMode="auto">
          <a:xfrm>
            <a:off x="4572000" y="3657600"/>
            <a:ext cx="4419600" cy="1308100"/>
            <a:chOff x="2880" y="2400"/>
            <a:chExt cx="2784" cy="824"/>
          </a:xfrm>
        </p:grpSpPr>
        <p:sp>
          <p:nvSpPr>
            <p:cNvPr id="14347" name="Text Box 23"/>
            <p:cNvSpPr txBox="1">
              <a:spLocks noChangeArrowheads="1"/>
            </p:cNvSpPr>
            <p:nvPr/>
          </p:nvSpPr>
          <p:spPr bwMode="auto">
            <a:xfrm>
              <a:off x="4730" y="2418"/>
              <a:ext cx="934" cy="442"/>
            </a:xfrm>
            <a:prstGeom prst="rect">
              <a:avLst/>
            </a:prstGeom>
            <a:noFill/>
            <a:ln w="9525">
              <a:noFill/>
              <a:miter lim="800000"/>
              <a:headEnd/>
              <a:tailEnd/>
            </a:ln>
          </p:spPr>
          <p:txBody>
            <a:bodyPr>
              <a:spAutoFit/>
            </a:bodyPr>
            <a:lstStyle/>
            <a:p>
              <a:r>
                <a:rPr lang="en-US" sz="2000">
                  <a:solidFill>
                    <a:srgbClr val="00673E"/>
                  </a:solidFill>
                </a:rPr>
                <a:t>CANARY Analysis</a:t>
              </a:r>
            </a:p>
          </p:txBody>
        </p:sp>
        <p:pic>
          <p:nvPicPr>
            <p:cNvPr id="14348" name="Picture 24"/>
            <p:cNvPicPr>
              <a:picLocks noChangeAspect="1" noChangeArrowheads="1"/>
            </p:cNvPicPr>
            <p:nvPr/>
          </p:nvPicPr>
          <p:blipFill>
            <a:blip r:embed="rId5" cstate="print"/>
            <a:srcRect/>
            <a:stretch>
              <a:fillRect/>
            </a:stretch>
          </p:blipFill>
          <p:spPr bwMode="auto">
            <a:xfrm>
              <a:off x="2880" y="2400"/>
              <a:ext cx="1820" cy="824"/>
            </a:xfrm>
            <a:prstGeom prst="rect">
              <a:avLst/>
            </a:prstGeom>
            <a:noFill/>
            <a:ln w="9525">
              <a:noFill/>
              <a:miter lim="800000"/>
              <a:headEnd/>
              <a:tailEnd/>
            </a:ln>
          </p:spPr>
        </p:pic>
      </p:grpSp>
      <p:pic>
        <p:nvPicPr>
          <p:cNvPr id="25" name="Picture 9" descr="CANARY_Logo_F.tif"/>
          <p:cNvPicPr>
            <a:picLocks noChangeAspect="1"/>
          </p:cNvPicPr>
          <p:nvPr/>
        </p:nvPicPr>
        <p:blipFill>
          <a:blip r:embed="rId6" cstate="print"/>
          <a:srcRect/>
          <a:stretch>
            <a:fillRect/>
          </a:stretch>
        </p:blipFill>
        <p:spPr bwMode="auto">
          <a:xfrm>
            <a:off x="5257800" y="5035497"/>
            <a:ext cx="1898927" cy="7279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98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70" grpId="0"/>
      <p:bldP spid="8898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57400" y="382058"/>
            <a:ext cx="7010400" cy="501650"/>
          </a:xfrm>
        </p:spPr>
        <p:txBody>
          <a:bodyPr/>
          <a:lstStyle/>
          <a:p>
            <a:r>
              <a:rPr lang="en-US" sz="2800" dirty="0" smtClean="0"/>
              <a:t>SPOT and CANARY Applications </a:t>
            </a:r>
            <a:endParaRPr lang="en-US" sz="2800" dirty="0" smtClean="0"/>
          </a:p>
        </p:txBody>
      </p:sp>
      <p:sp>
        <p:nvSpPr>
          <p:cNvPr id="18435" name="Text Box 4"/>
          <p:cNvSpPr>
            <a:spLocks noGrp="1" noChangeArrowheads="1"/>
          </p:cNvSpPr>
          <p:nvPr>
            <p:ph type="body" idx="1"/>
          </p:nvPr>
        </p:nvSpPr>
        <p:spPr>
          <a:xfrm>
            <a:off x="650346" y="1447800"/>
            <a:ext cx="5181600" cy="4572000"/>
          </a:xfrm>
          <a:noFill/>
        </p:spPr>
        <p:txBody>
          <a:bodyPr/>
          <a:lstStyle/>
          <a:p>
            <a:pPr lvl="1"/>
            <a:r>
              <a:rPr lang="en-US" sz="2000" dirty="0" smtClean="0"/>
              <a:t>San Francisco</a:t>
            </a:r>
          </a:p>
          <a:p>
            <a:pPr lvl="1"/>
            <a:r>
              <a:rPr lang="en-US" sz="2000" dirty="0" smtClean="0"/>
              <a:t>Los Angeles</a:t>
            </a:r>
            <a:endParaRPr lang="en-US" sz="2000" dirty="0" smtClean="0"/>
          </a:p>
          <a:p>
            <a:pPr lvl="1"/>
            <a:r>
              <a:rPr lang="en-US" sz="2000" dirty="0" smtClean="0"/>
              <a:t>Avondale</a:t>
            </a:r>
            <a:r>
              <a:rPr lang="en-US" sz="2000" dirty="0"/>
              <a:t>, AZ</a:t>
            </a:r>
          </a:p>
          <a:p>
            <a:pPr lvl="1"/>
            <a:r>
              <a:rPr lang="en-US" sz="2000" dirty="0" smtClean="0"/>
              <a:t>Dallas</a:t>
            </a:r>
            <a:endParaRPr lang="en-US" sz="2000" dirty="0" smtClean="0"/>
          </a:p>
          <a:p>
            <a:pPr lvl="1"/>
            <a:r>
              <a:rPr lang="en-US" sz="2000" dirty="0" smtClean="0"/>
              <a:t>Arlington, TX</a:t>
            </a:r>
          </a:p>
          <a:p>
            <a:pPr lvl="1"/>
            <a:r>
              <a:rPr lang="en-US" sz="2000" dirty="0" smtClean="0"/>
              <a:t>Palm Beach, FL</a:t>
            </a:r>
          </a:p>
          <a:p>
            <a:pPr lvl="1"/>
            <a:r>
              <a:rPr lang="en-US" sz="2000" dirty="0" smtClean="0"/>
              <a:t>Cincinnati </a:t>
            </a:r>
          </a:p>
          <a:p>
            <a:pPr lvl="1"/>
            <a:r>
              <a:rPr lang="en-US" sz="2000" dirty="0"/>
              <a:t>Ann </a:t>
            </a:r>
            <a:r>
              <a:rPr lang="en-US" sz="2000" dirty="0" smtClean="0"/>
              <a:t>Arbor</a:t>
            </a:r>
            <a:endParaRPr lang="en-US" sz="2000" dirty="0"/>
          </a:p>
          <a:p>
            <a:pPr lvl="1"/>
            <a:r>
              <a:rPr lang="en-US" sz="2000" dirty="0"/>
              <a:t>New York City</a:t>
            </a:r>
          </a:p>
          <a:p>
            <a:pPr lvl="1"/>
            <a:r>
              <a:rPr lang="en-US" sz="2000" dirty="0" smtClean="0"/>
              <a:t>Philadelphia</a:t>
            </a:r>
          </a:p>
          <a:p>
            <a:pPr lvl="1"/>
            <a:endParaRPr lang="en-US" sz="2000" dirty="0" smtClean="0">
              <a:solidFill>
                <a:srgbClr val="200A5E"/>
              </a:solidFill>
            </a:endParaRPr>
          </a:p>
          <a:p>
            <a:pPr>
              <a:buFont typeface="Times" pitchFamily="1" charset="0"/>
              <a:buNone/>
            </a:pPr>
            <a:endParaRPr lang="en-US" sz="2000" dirty="0" smtClean="0"/>
          </a:p>
        </p:txBody>
      </p:sp>
      <p:grpSp>
        <p:nvGrpSpPr>
          <p:cNvPr id="2" name="Group 16"/>
          <p:cNvGrpSpPr>
            <a:grpSpLocks/>
          </p:cNvGrpSpPr>
          <p:nvPr/>
        </p:nvGrpSpPr>
        <p:grpSpPr bwMode="auto">
          <a:xfrm>
            <a:off x="5029200" y="1828800"/>
            <a:ext cx="3660775" cy="2339975"/>
            <a:chOff x="4800600" y="3222090"/>
            <a:chExt cx="3660065" cy="2340510"/>
          </a:xfrm>
        </p:grpSpPr>
        <p:grpSp>
          <p:nvGrpSpPr>
            <p:cNvPr id="3" name="Group 15"/>
            <p:cNvGrpSpPr>
              <a:grpSpLocks/>
            </p:cNvGrpSpPr>
            <p:nvPr/>
          </p:nvGrpSpPr>
          <p:grpSpPr bwMode="auto">
            <a:xfrm>
              <a:off x="4800600" y="3222090"/>
              <a:ext cx="3660065" cy="2340510"/>
              <a:chOff x="4800600" y="3200803"/>
              <a:chExt cx="3660065" cy="2340510"/>
            </a:xfrm>
          </p:grpSpPr>
          <p:pic>
            <p:nvPicPr>
              <p:cNvPr id="18441" name="Picture 5" descr="GN_Blank_US_Map"/>
              <p:cNvPicPr>
                <a:picLocks noChangeAspect="1" noChangeArrowheads="1"/>
              </p:cNvPicPr>
              <p:nvPr/>
            </p:nvPicPr>
            <p:blipFill>
              <a:blip r:embed="rId2" cstate="print"/>
              <a:srcRect/>
              <a:stretch>
                <a:fillRect/>
              </a:stretch>
            </p:blipFill>
            <p:spPr bwMode="auto">
              <a:xfrm>
                <a:off x="4809470" y="3200803"/>
                <a:ext cx="3651195" cy="2340510"/>
              </a:xfrm>
              <a:prstGeom prst="rect">
                <a:avLst/>
              </a:prstGeom>
              <a:noFill/>
              <a:ln w="9525">
                <a:noFill/>
                <a:miter lim="800000"/>
                <a:headEnd/>
                <a:tailEnd/>
              </a:ln>
            </p:spPr>
          </p:pic>
          <p:sp>
            <p:nvSpPr>
              <p:cNvPr id="78872" name="AutoShape 24"/>
              <p:cNvSpPr>
                <a:spLocks noChangeArrowheads="1"/>
              </p:cNvSpPr>
              <p:nvPr/>
            </p:nvSpPr>
            <p:spPr bwMode="auto">
              <a:xfrm>
                <a:off x="6476675" y="4801369"/>
                <a:ext cx="226969" cy="238179"/>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sp>
            <p:nvSpPr>
              <p:cNvPr id="78873" name="AutoShape 25"/>
              <p:cNvSpPr>
                <a:spLocks noChangeArrowheads="1"/>
              </p:cNvSpPr>
              <p:nvPr/>
            </p:nvSpPr>
            <p:spPr bwMode="auto">
              <a:xfrm>
                <a:off x="7989269" y="3766082"/>
                <a:ext cx="223794" cy="239768"/>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sp>
            <p:nvSpPr>
              <p:cNvPr id="78874" name="AutoShape 26"/>
              <p:cNvSpPr>
                <a:spLocks noChangeArrowheads="1"/>
              </p:cNvSpPr>
              <p:nvPr/>
            </p:nvSpPr>
            <p:spPr bwMode="auto">
              <a:xfrm>
                <a:off x="8068629" y="3643817"/>
                <a:ext cx="223794" cy="239767"/>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sp>
            <p:nvSpPr>
              <p:cNvPr id="78875" name="AutoShape 27"/>
              <p:cNvSpPr>
                <a:spLocks noChangeArrowheads="1"/>
              </p:cNvSpPr>
              <p:nvPr/>
            </p:nvSpPr>
            <p:spPr bwMode="auto">
              <a:xfrm>
                <a:off x="5487855" y="4420282"/>
                <a:ext cx="226968" cy="238179"/>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sp>
            <p:nvSpPr>
              <p:cNvPr id="78876" name="AutoShape 28"/>
              <p:cNvSpPr>
                <a:spLocks noChangeArrowheads="1"/>
              </p:cNvSpPr>
              <p:nvPr/>
            </p:nvSpPr>
            <p:spPr bwMode="auto">
              <a:xfrm>
                <a:off x="4800600" y="3962977"/>
                <a:ext cx="226969" cy="239768"/>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sp>
            <p:nvSpPr>
              <p:cNvPr id="78877" name="AutoShape 29"/>
              <p:cNvSpPr>
                <a:spLocks noChangeArrowheads="1"/>
              </p:cNvSpPr>
              <p:nvPr/>
            </p:nvSpPr>
            <p:spPr bwMode="auto">
              <a:xfrm>
                <a:off x="7314712" y="4115412"/>
                <a:ext cx="226969" cy="238179"/>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grpSp>
        <p:sp>
          <p:nvSpPr>
            <p:cNvPr id="13" name="AutoShape 24"/>
            <p:cNvSpPr>
              <a:spLocks noChangeArrowheads="1"/>
            </p:cNvSpPr>
            <p:nvPr/>
          </p:nvSpPr>
          <p:spPr bwMode="auto">
            <a:xfrm>
              <a:off x="7771824" y="5029078"/>
              <a:ext cx="226969" cy="239768"/>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sp>
          <p:nvSpPr>
            <p:cNvPr id="14" name="AutoShape 24"/>
            <p:cNvSpPr>
              <a:spLocks noChangeArrowheads="1"/>
            </p:cNvSpPr>
            <p:nvPr/>
          </p:nvSpPr>
          <p:spPr bwMode="auto">
            <a:xfrm>
              <a:off x="5486267" y="4343121"/>
              <a:ext cx="226969" cy="239768"/>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sp>
          <p:nvSpPr>
            <p:cNvPr id="15" name="AutoShape 24"/>
            <p:cNvSpPr>
              <a:spLocks noChangeArrowheads="1"/>
            </p:cNvSpPr>
            <p:nvPr/>
          </p:nvSpPr>
          <p:spPr bwMode="auto">
            <a:xfrm>
              <a:off x="7314712" y="3809599"/>
              <a:ext cx="226969" cy="239768"/>
            </a:xfrm>
            <a:prstGeom prst="star5">
              <a:avLst/>
            </a:prstGeom>
            <a:solidFill>
              <a:srgbClr val="FFFF99"/>
            </a:solidFill>
            <a:ln w="9525">
              <a:solidFill>
                <a:schemeClr val="tx1"/>
              </a:solidFill>
              <a:miter lim="800000"/>
              <a:headEnd/>
              <a:tailEnd/>
            </a:ln>
            <a:effectLst/>
          </p:spPr>
          <p:txBody>
            <a:bodyPr wrap="none" anchor="ctr"/>
            <a:lstStyle/>
            <a:p>
              <a:pPr>
                <a:defRPr/>
              </a:pPr>
              <a:endParaRPr lang="en-US">
                <a:ea typeface="ＭＳ Ｐゴシック"/>
                <a:cs typeface="ＭＳ Ｐゴシック"/>
              </a:endParaRPr>
            </a:p>
          </p:txBody>
        </p:sp>
      </p:grpSp>
      <p:sp>
        <p:nvSpPr>
          <p:cNvPr id="16" name="AutoShape 27"/>
          <p:cNvSpPr>
            <a:spLocks noChangeArrowheads="1"/>
          </p:cNvSpPr>
          <p:nvPr/>
        </p:nvSpPr>
        <p:spPr bwMode="auto">
          <a:xfrm>
            <a:off x="5163990" y="2947206"/>
            <a:ext cx="184445" cy="201587"/>
          </a:xfrm>
          <a:prstGeom prst="star5">
            <a:avLst/>
          </a:prstGeom>
          <a:solidFill>
            <a:srgbClr val="FFFF99"/>
          </a:solidFill>
          <a:ln w="9525">
            <a:solidFill>
              <a:schemeClr val="tx1"/>
            </a:solidFill>
            <a:miter lim="800000"/>
            <a:headEnd/>
            <a:tailEnd/>
          </a:ln>
          <a:effectLst/>
        </p:spPr>
        <p:txBody>
          <a:bodyPr wrap="none" anchor="ctr"/>
          <a:lstStyle/>
          <a:p>
            <a:pPr>
              <a:defRPr/>
            </a:pPr>
            <a:endParaRPr lang="en-US"/>
          </a:p>
        </p:txBody>
      </p:sp>
      <p:pic>
        <p:nvPicPr>
          <p:cNvPr id="17" name="Picture 5" descr="RDlogo_100s_2010_rgb"/>
          <p:cNvPicPr>
            <a:picLocks noChangeAspect="1" noChangeArrowheads="1"/>
          </p:cNvPicPr>
          <p:nvPr/>
        </p:nvPicPr>
        <p:blipFill>
          <a:blip r:embed="rId3" cstate="print"/>
          <a:srcRect/>
          <a:stretch>
            <a:fillRect/>
          </a:stretch>
        </p:blipFill>
        <p:spPr bwMode="auto">
          <a:xfrm>
            <a:off x="3962400" y="5182129"/>
            <a:ext cx="1600200" cy="1484313"/>
          </a:xfrm>
          <a:prstGeom prst="rect">
            <a:avLst/>
          </a:prstGeom>
          <a:noFill/>
          <a:ln w="9525">
            <a:noFill/>
            <a:miter lim="800000"/>
            <a:headEnd/>
            <a:tailEnd/>
          </a:ln>
        </p:spPr>
      </p:pic>
      <p:sp>
        <p:nvSpPr>
          <p:cNvPr id="18" name="Text Box 6"/>
          <p:cNvSpPr txBox="1">
            <a:spLocks noChangeArrowheads="1"/>
          </p:cNvSpPr>
          <p:nvPr/>
        </p:nvSpPr>
        <p:spPr bwMode="auto">
          <a:xfrm>
            <a:off x="5771621" y="5141912"/>
            <a:ext cx="2438400" cy="1465263"/>
          </a:xfrm>
          <a:prstGeom prst="rect">
            <a:avLst/>
          </a:prstGeom>
          <a:noFill/>
          <a:ln w="9525">
            <a:noFill/>
            <a:miter lim="800000"/>
            <a:headEnd/>
            <a:tailEnd/>
          </a:ln>
        </p:spPr>
        <p:txBody>
          <a:bodyPr>
            <a:spAutoFit/>
          </a:bodyPr>
          <a:lstStyle/>
          <a:p>
            <a:r>
              <a:rPr lang="en-US" sz="1800" i="1" dirty="0"/>
              <a:t>Recognized by R&amp;D Magazine as one of the 100 most significant new technologies of 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381000"/>
            <a:ext cx="7162800" cy="571500"/>
          </a:xfrm>
        </p:spPr>
        <p:txBody>
          <a:bodyPr/>
          <a:lstStyle/>
          <a:p>
            <a:r>
              <a:rPr lang="en-US" sz="2800" dirty="0" smtClean="0"/>
              <a:t>Advanced Water Quality Modeling</a:t>
            </a:r>
          </a:p>
        </p:txBody>
      </p:sp>
      <p:sp>
        <p:nvSpPr>
          <p:cNvPr id="53251" name="Text Box 3"/>
          <p:cNvSpPr txBox="1">
            <a:spLocks noChangeArrowheads="1"/>
          </p:cNvSpPr>
          <p:nvPr/>
        </p:nvSpPr>
        <p:spPr bwMode="auto">
          <a:xfrm>
            <a:off x="517525" y="1182688"/>
            <a:ext cx="3673475" cy="457200"/>
          </a:xfrm>
          <a:prstGeom prst="rect">
            <a:avLst/>
          </a:prstGeom>
          <a:noFill/>
          <a:ln w="9525">
            <a:noFill/>
            <a:miter lim="800000"/>
            <a:headEnd/>
            <a:tailEnd/>
          </a:ln>
          <a:effectLst/>
        </p:spPr>
        <p:txBody>
          <a:bodyPr>
            <a:spAutoFit/>
          </a:bodyPr>
          <a:lstStyle/>
          <a:p>
            <a:pPr eaLnBrk="0" hangingPunct="0"/>
            <a:endParaRPr lang="en-US"/>
          </a:p>
        </p:txBody>
      </p:sp>
      <p:sp>
        <p:nvSpPr>
          <p:cNvPr id="53252" name="Text Box 4"/>
          <p:cNvSpPr txBox="1">
            <a:spLocks noChangeArrowheads="1"/>
          </p:cNvSpPr>
          <p:nvPr/>
        </p:nvSpPr>
        <p:spPr bwMode="auto">
          <a:xfrm>
            <a:off x="304800" y="1600200"/>
            <a:ext cx="4038600" cy="4067267"/>
          </a:xfrm>
          <a:prstGeom prst="rect">
            <a:avLst/>
          </a:prstGeom>
          <a:noFill/>
          <a:ln w="9525">
            <a:noFill/>
            <a:miter lim="800000"/>
            <a:headEnd/>
            <a:tailEnd/>
          </a:ln>
          <a:effectLst/>
        </p:spPr>
        <p:txBody>
          <a:bodyPr>
            <a:spAutoFit/>
          </a:bodyPr>
          <a:lstStyle/>
          <a:p>
            <a:pPr marL="285750" indent="-285750" eaLnBrk="0" hangingPunct="0">
              <a:spcBef>
                <a:spcPct val="20000"/>
              </a:spcBef>
              <a:spcAft>
                <a:spcPct val="25000"/>
              </a:spcAft>
              <a:buFont typeface="Arial" panose="020B0604020202020204" pitchFamily="34" charset="0"/>
              <a:buChar char="•"/>
            </a:pPr>
            <a:r>
              <a:rPr lang="en-US" sz="1800" dirty="0" smtClean="0"/>
              <a:t>Complex chemical, biological and physical processes in water pipes</a:t>
            </a:r>
          </a:p>
          <a:p>
            <a:pPr marL="285750" indent="-285750" eaLnBrk="0" hangingPunct="0">
              <a:spcBef>
                <a:spcPct val="20000"/>
              </a:spcBef>
              <a:spcAft>
                <a:spcPct val="25000"/>
              </a:spcAft>
              <a:buFont typeface="Arial" panose="020B0604020202020204" pitchFamily="34" charset="0"/>
              <a:buChar char="•"/>
            </a:pPr>
            <a:r>
              <a:rPr lang="en-US" sz="1800" dirty="0"/>
              <a:t>A</a:t>
            </a:r>
            <a:r>
              <a:rPr lang="en-US" sz="1800" dirty="0" smtClean="0"/>
              <a:t>ccurate </a:t>
            </a:r>
            <a:r>
              <a:rPr lang="en-US" sz="1800" dirty="0"/>
              <a:t>models of contaminant reaction kinetics </a:t>
            </a:r>
            <a:r>
              <a:rPr lang="en-US" sz="1800" dirty="0" smtClean="0"/>
              <a:t>are needed in </a:t>
            </a:r>
            <a:r>
              <a:rPr lang="en-US" sz="1800" dirty="0"/>
              <a:t>order to predict fate and transport and assess decontamination feasibility in </a:t>
            </a:r>
            <a:r>
              <a:rPr lang="en-US" sz="1800" dirty="0" smtClean="0"/>
              <a:t>water pipes</a:t>
            </a:r>
          </a:p>
          <a:p>
            <a:pPr marL="285750" indent="-285750" eaLnBrk="0" hangingPunct="0">
              <a:spcBef>
                <a:spcPct val="20000"/>
              </a:spcBef>
              <a:spcAft>
                <a:spcPct val="25000"/>
              </a:spcAft>
              <a:buFont typeface="Arial" panose="020B0604020202020204" pitchFamily="34" charset="0"/>
              <a:buChar char="•"/>
            </a:pPr>
            <a:r>
              <a:rPr lang="en-US" sz="1800" dirty="0" smtClean="0"/>
              <a:t>Experiments are conducted to measure behavior under specific circumstances</a:t>
            </a:r>
          </a:p>
          <a:p>
            <a:pPr marL="285750" indent="-285750" eaLnBrk="0" hangingPunct="0">
              <a:spcBef>
                <a:spcPct val="20000"/>
              </a:spcBef>
              <a:spcAft>
                <a:spcPct val="25000"/>
              </a:spcAft>
              <a:buFont typeface="Arial" panose="020B0604020202020204" pitchFamily="34" charset="0"/>
              <a:buChar char="•"/>
            </a:pPr>
            <a:r>
              <a:rPr lang="en-US" sz="1800" dirty="0" smtClean="0"/>
              <a:t>Models are developed, validated, and then applied to answer broader questions</a:t>
            </a:r>
          </a:p>
        </p:txBody>
      </p:sp>
      <p:grpSp>
        <p:nvGrpSpPr>
          <p:cNvPr id="2" name="Group 5"/>
          <p:cNvGrpSpPr>
            <a:grpSpLocks/>
          </p:cNvGrpSpPr>
          <p:nvPr/>
        </p:nvGrpSpPr>
        <p:grpSpPr bwMode="auto">
          <a:xfrm>
            <a:off x="4724400" y="1600200"/>
            <a:ext cx="4014788" cy="3092450"/>
            <a:chOff x="240" y="288"/>
            <a:chExt cx="5735" cy="4083"/>
          </a:xfrm>
        </p:grpSpPr>
        <p:sp>
          <p:nvSpPr>
            <p:cNvPr id="53254" name="Freeform 6"/>
            <p:cNvSpPr>
              <a:spLocks/>
            </p:cNvSpPr>
            <p:nvPr/>
          </p:nvSpPr>
          <p:spPr bwMode="auto">
            <a:xfrm>
              <a:off x="3696" y="1344"/>
              <a:ext cx="96" cy="96"/>
            </a:xfrm>
            <a:custGeom>
              <a:avLst/>
              <a:gdLst/>
              <a:ahLst/>
              <a:cxnLst>
                <a:cxn ang="0">
                  <a:pos x="48" y="0"/>
                </a:cxn>
                <a:cxn ang="0">
                  <a:pos x="96" y="48"/>
                </a:cxn>
                <a:cxn ang="0">
                  <a:pos x="48" y="96"/>
                </a:cxn>
                <a:cxn ang="0">
                  <a:pos x="0" y="48"/>
                </a:cxn>
                <a:cxn ang="0">
                  <a:pos x="48" y="0"/>
                </a:cxn>
              </a:cxnLst>
              <a:rect l="0" t="0" r="r" b="b"/>
              <a:pathLst>
                <a:path w="96" h="96">
                  <a:moveTo>
                    <a:pt x="48" y="0"/>
                  </a:moveTo>
                  <a:lnTo>
                    <a:pt x="96" y="48"/>
                  </a:lnTo>
                  <a:lnTo>
                    <a:pt x="48" y="96"/>
                  </a:lnTo>
                  <a:lnTo>
                    <a:pt x="0" y="48"/>
                  </a:lnTo>
                  <a:lnTo>
                    <a:pt x="48" y="0"/>
                  </a:lnTo>
                  <a:close/>
                </a:path>
              </a:pathLst>
            </a:custGeom>
            <a:gradFill rotWithShape="1">
              <a:gsLst>
                <a:gs pos="0">
                  <a:srgbClr val="CCFFCC"/>
                </a:gs>
                <a:gs pos="100000">
                  <a:srgbClr val="CCFFCC">
                    <a:gamma/>
                    <a:shade val="46275"/>
                    <a:invGamma/>
                  </a:srgbClr>
                </a:gs>
              </a:gsLst>
              <a:lin ang="5400000" scaled="1"/>
            </a:gradFill>
            <a:ln w="9525">
              <a:solidFill>
                <a:schemeClr val="tx1"/>
              </a:solidFill>
              <a:round/>
              <a:headEnd/>
              <a:tailEnd/>
            </a:ln>
            <a:effectLst/>
          </p:spPr>
          <p:txBody>
            <a:bodyPr/>
            <a:lstStyle/>
            <a:p>
              <a:endParaRPr lang="en-US"/>
            </a:p>
          </p:txBody>
        </p:sp>
        <p:sp>
          <p:nvSpPr>
            <p:cNvPr id="53255" name="Freeform 7"/>
            <p:cNvSpPr>
              <a:spLocks/>
            </p:cNvSpPr>
            <p:nvPr/>
          </p:nvSpPr>
          <p:spPr bwMode="auto">
            <a:xfrm>
              <a:off x="3456" y="1536"/>
              <a:ext cx="240" cy="144"/>
            </a:xfrm>
            <a:custGeom>
              <a:avLst/>
              <a:gdLst/>
              <a:ahLst/>
              <a:cxnLst>
                <a:cxn ang="0">
                  <a:pos x="192" y="144"/>
                </a:cxn>
                <a:cxn ang="0">
                  <a:pos x="96" y="96"/>
                </a:cxn>
                <a:cxn ang="0">
                  <a:pos x="192" y="0"/>
                </a:cxn>
                <a:cxn ang="0">
                  <a:pos x="240" y="48"/>
                </a:cxn>
                <a:cxn ang="0">
                  <a:pos x="288" y="192"/>
                </a:cxn>
                <a:cxn ang="0">
                  <a:pos x="144" y="240"/>
                </a:cxn>
                <a:cxn ang="0">
                  <a:pos x="48" y="192"/>
                </a:cxn>
                <a:cxn ang="0">
                  <a:pos x="0" y="240"/>
                </a:cxn>
                <a:cxn ang="0">
                  <a:pos x="0" y="144"/>
                </a:cxn>
                <a:cxn ang="0">
                  <a:pos x="192" y="144"/>
                </a:cxn>
              </a:cxnLst>
              <a:rect l="0" t="0" r="r" b="b"/>
              <a:pathLst>
                <a:path w="288" h="240">
                  <a:moveTo>
                    <a:pt x="192" y="144"/>
                  </a:moveTo>
                  <a:lnTo>
                    <a:pt x="96" y="96"/>
                  </a:lnTo>
                  <a:lnTo>
                    <a:pt x="192" y="0"/>
                  </a:lnTo>
                  <a:lnTo>
                    <a:pt x="240" y="48"/>
                  </a:lnTo>
                  <a:lnTo>
                    <a:pt x="288" y="192"/>
                  </a:lnTo>
                  <a:lnTo>
                    <a:pt x="144" y="240"/>
                  </a:lnTo>
                  <a:lnTo>
                    <a:pt x="48" y="192"/>
                  </a:lnTo>
                  <a:lnTo>
                    <a:pt x="0" y="240"/>
                  </a:lnTo>
                  <a:lnTo>
                    <a:pt x="0" y="144"/>
                  </a:lnTo>
                  <a:lnTo>
                    <a:pt x="192" y="144"/>
                  </a:lnTo>
                  <a:close/>
                </a:path>
              </a:pathLst>
            </a:custGeom>
            <a:gradFill rotWithShape="1">
              <a:gsLst>
                <a:gs pos="0">
                  <a:srgbClr val="CCFFCC"/>
                </a:gs>
                <a:gs pos="100000">
                  <a:srgbClr val="CCFFCC">
                    <a:gamma/>
                    <a:shade val="46275"/>
                    <a:invGamma/>
                  </a:srgbClr>
                </a:gs>
              </a:gsLst>
              <a:lin ang="5400000" scaled="1"/>
            </a:gradFill>
            <a:ln w="9525">
              <a:solidFill>
                <a:schemeClr val="tx1"/>
              </a:solidFill>
              <a:round/>
              <a:headEnd/>
              <a:tailEnd/>
            </a:ln>
            <a:effectLst/>
          </p:spPr>
          <p:txBody>
            <a:bodyPr/>
            <a:lstStyle/>
            <a:p>
              <a:endParaRPr lang="en-US"/>
            </a:p>
          </p:txBody>
        </p:sp>
        <p:sp>
          <p:nvSpPr>
            <p:cNvPr id="53256" name="Freeform 8"/>
            <p:cNvSpPr>
              <a:spLocks/>
            </p:cNvSpPr>
            <p:nvPr/>
          </p:nvSpPr>
          <p:spPr bwMode="auto">
            <a:xfrm>
              <a:off x="3648" y="1056"/>
              <a:ext cx="240" cy="144"/>
            </a:xfrm>
            <a:custGeom>
              <a:avLst/>
              <a:gdLst/>
              <a:ahLst/>
              <a:cxnLst>
                <a:cxn ang="0">
                  <a:pos x="192" y="144"/>
                </a:cxn>
                <a:cxn ang="0">
                  <a:pos x="192" y="240"/>
                </a:cxn>
                <a:cxn ang="0">
                  <a:pos x="144" y="288"/>
                </a:cxn>
                <a:cxn ang="0">
                  <a:pos x="96" y="192"/>
                </a:cxn>
                <a:cxn ang="0">
                  <a:pos x="96" y="336"/>
                </a:cxn>
                <a:cxn ang="0">
                  <a:pos x="0" y="240"/>
                </a:cxn>
                <a:cxn ang="0">
                  <a:pos x="48" y="144"/>
                </a:cxn>
                <a:cxn ang="0">
                  <a:pos x="96" y="0"/>
                </a:cxn>
                <a:cxn ang="0">
                  <a:pos x="240" y="0"/>
                </a:cxn>
                <a:cxn ang="0">
                  <a:pos x="288" y="96"/>
                </a:cxn>
                <a:cxn ang="0">
                  <a:pos x="192" y="144"/>
                </a:cxn>
              </a:cxnLst>
              <a:rect l="0" t="0" r="r" b="b"/>
              <a:pathLst>
                <a:path w="288" h="336">
                  <a:moveTo>
                    <a:pt x="192" y="144"/>
                  </a:moveTo>
                  <a:lnTo>
                    <a:pt x="192" y="240"/>
                  </a:lnTo>
                  <a:lnTo>
                    <a:pt x="144" y="288"/>
                  </a:lnTo>
                  <a:lnTo>
                    <a:pt x="96" y="192"/>
                  </a:lnTo>
                  <a:lnTo>
                    <a:pt x="96" y="336"/>
                  </a:lnTo>
                  <a:lnTo>
                    <a:pt x="0" y="240"/>
                  </a:lnTo>
                  <a:lnTo>
                    <a:pt x="48" y="144"/>
                  </a:lnTo>
                  <a:lnTo>
                    <a:pt x="96" y="0"/>
                  </a:lnTo>
                  <a:lnTo>
                    <a:pt x="240" y="0"/>
                  </a:lnTo>
                  <a:lnTo>
                    <a:pt x="288" y="96"/>
                  </a:lnTo>
                  <a:lnTo>
                    <a:pt x="192" y="144"/>
                  </a:lnTo>
                  <a:close/>
                </a:path>
              </a:pathLst>
            </a:custGeom>
            <a:gradFill rotWithShape="1">
              <a:gsLst>
                <a:gs pos="0">
                  <a:srgbClr val="CCFFCC"/>
                </a:gs>
                <a:gs pos="100000">
                  <a:srgbClr val="CCFFCC">
                    <a:gamma/>
                    <a:shade val="46275"/>
                    <a:invGamma/>
                  </a:srgbClr>
                </a:gs>
              </a:gsLst>
              <a:lin ang="5400000" scaled="1"/>
            </a:gradFill>
            <a:ln w="9525">
              <a:solidFill>
                <a:schemeClr val="tx1"/>
              </a:solidFill>
              <a:round/>
              <a:headEnd/>
              <a:tailEnd/>
            </a:ln>
            <a:effectLst/>
          </p:spPr>
          <p:txBody>
            <a:bodyPr/>
            <a:lstStyle/>
            <a:p>
              <a:endParaRPr lang="en-US"/>
            </a:p>
          </p:txBody>
        </p:sp>
        <p:sp>
          <p:nvSpPr>
            <p:cNvPr id="53257" name="Freeform 9"/>
            <p:cNvSpPr>
              <a:spLocks/>
            </p:cNvSpPr>
            <p:nvPr/>
          </p:nvSpPr>
          <p:spPr bwMode="auto">
            <a:xfrm>
              <a:off x="3504" y="912"/>
              <a:ext cx="96" cy="96"/>
            </a:xfrm>
            <a:custGeom>
              <a:avLst/>
              <a:gdLst/>
              <a:ahLst/>
              <a:cxnLst>
                <a:cxn ang="0">
                  <a:pos x="48" y="144"/>
                </a:cxn>
                <a:cxn ang="0">
                  <a:pos x="0" y="96"/>
                </a:cxn>
                <a:cxn ang="0">
                  <a:pos x="48" y="0"/>
                </a:cxn>
                <a:cxn ang="0">
                  <a:pos x="144" y="48"/>
                </a:cxn>
                <a:cxn ang="0">
                  <a:pos x="144" y="144"/>
                </a:cxn>
                <a:cxn ang="0">
                  <a:pos x="48" y="144"/>
                </a:cxn>
              </a:cxnLst>
              <a:rect l="0" t="0" r="r" b="b"/>
              <a:pathLst>
                <a:path w="144" h="144">
                  <a:moveTo>
                    <a:pt x="48" y="144"/>
                  </a:moveTo>
                  <a:lnTo>
                    <a:pt x="0" y="96"/>
                  </a:lnTo>
                  <a:lnTo>
                    <a:pt x="48" y="0"/>
                  </a:lnTo>
                  <a:lnTo>
                    <a:pt x="144" y="48"/>
                  </a:lnTo>
                  <a:lnTo>
                    <a:pt x="144" y="144"/>
                  </a:lnTo>
                  <a:lnTo>
                    <a:pt x="48" y="144"/>
                  </a:lnTo>
                  <a:close/>
                </a:path>
              </a:pathLst>
            </a:custGeom>
            <a:gradFill rotWithShape="1">
              <a:gsLst>
                <a:gs pos="0">
                  <a:srgbClr val="CCFFCC"/>
                </a:gs>
                <a:gs pos="100000">
                  <a:srgbClr val="CCFFCC">
                    <a:gamma/>
                    <a:shade val="46275"/>
                    <a:invGamma/>
                  </a:srgbClr>
                </a:gs>
              </a:gsLst>
              <a:lin ang="5400000" scaled="1"/>
            </a:gradFill>
            <a:ln w="9525">
              <a:solidFill>
                <a:schemeClr val="tx1"/>
              </a:solidFill>
              <a:round/>
              <a:headEnd/>
              <a:tailEnd/>
            </a:ln>
            <a:effectLst/>
          </p:spPr>
          <p:txBody>
            <a:bodyPr/>
            <a:lstStyle/>
            <a:p>
              <a:endParaRPr lang="en-US"/>
            </a:p>
          </p:txBody>
        </p:sp>
        <p:sp>
          <p:nvSpPr>
            <p:cNvPr id="53258" name="Arc 10"/>
            <p:cNvSpPr>
              <a:spLocks/>
            </p:cNvSpPr>
            <p:nvPr/>
          </p:nvSpPr>
          <p:spPr bwMode="auto">
            <a:xfrm flipH="1">
              <a:off x="4128" y="624"/>
              <a:ext cx="624" cy="1396"/>
            </a:xfrm>
            <a:custGeom>
              <a:avLst/>
              <a:gdLst>
                <a:gd name="G0" fmla="+- 0 0 0"/>
                <a:gd name="G1" fmla="+- 21600 0 0"/>
                <a:gd name="G2" fmla="+- 21600 0 0"/>
                <a:gd name="T0" fmla="*/ 0 w 21600"/>
                <a:gd name="T1" fmla="*/ 0 h 43199"/>
                <a:gd name="T2" fmla="*/ 181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58"/>
                    <a:pt x="12039" y="43099"/>
                    <a:pt x="181" y="43199"/>
                  </a:cubicBezTo>
                </a:path>
                <a:path w="21600" h="43199" stroke="0" extrusionOk="0">
                  <a:moveTo>
                    <a:pt x="-1" y="0"/>
                  </a:moveTo>
                  <a:cubicBezTo>
                    <a:pt x="11929" y="0"/>
                    <a:pt x="21600" y="9670"/>
                    <a:pt x="21600" y="21600"/>
                  </a:cubicBezTo>
                  <a:cubicBezTo>
                    <a:pt x="21600" y="33458"/>
                    <a:pt x="12039" y="43099"/>
                    <a:pt x="181" y="43199"/>
                  </a:cubicBezTo>
                  <a:lnTo>
                    <a:pt x="0" y="21600"/>
                  </a:lnTo>
                  <a:close/>
                </a:path>
              </a:pathLst>
            </a:custGeom>
            <a:noFill/>
            <a:ln w="9525">
              <a:solidFill>
                <a:schemeClr val="bg2"/>
              </a:solidFill>
              <a:round/>
              <a:headEnd/>
              <a:tailEnd/>
            </a:ln>
            <a:effectLst/>
          </p:spPr>
          <p:txBody>
            <a:bodyPr wrap="none" anchor="ctr"/>
            <a:lstStyle/>
            <a:p>
              <a:endParaRPr lang="en-US"/>
            </a:p>
          </p:txBody>
        </p:sp>
        <p:sp>
          <p:nvSpPr>
            <p:cNvPr id="53259" name="AutoShape 11"/>
            <p:cNvSpPr>
              <a:spLocks noChangeArrowheads="1"/>
            </p:cNvSpPr>
            <p:nvPr/>
          </p:nvSpPr>
          <p:spPr bwMode="auto">
            <a:xfrm rot="-5400000">
              <a:off x="816" y="288"/>
              <a:ext cx="1968" cy="2064"/>
            </a:xfrm>
            <a:custGeom>
              <a:avLst/>
              <a:gdLst>
                <a:gd name="G0" fmla="+- 7743 0 0"/>
                <a:gd name="G1" fmla="+- 11659697 0 0"/>
                <a:gd name="G2" fmla="+- 0 0 11659697"/>
                <a:gd name="T0" fmla="*/ 0 256 1"/>
                <a:gd name="T1" fmla="*/ 180 256 1"/>
                <a:gd name="G3" fmla="+- 11659697 T0 T1"/>
                <a:gd name="T2" fmla="*/ 0 256 1"/>
                <a:gd name="T3" fmla="*/ 90 256 1"/>
                <a:gd name="G4" fmla="+- 11659697 T2 T3"/>
                <a:gd name="G5" fmla="*/ G4 2 1"/>
                <a:gd name="T4" fmla="*/ 90 256 1"/>
                <a:gd name="T5" fmla="*/ 0 256 1"/>
                <a:gd name="G6" fmla="+- 11659697 T4 T5"/>
                <a:gd name="G7" fmla="*/ G6 2 1"/>
                <a:gd name="G8" fmla="abs 1165969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743"/>
                <a:gd name="G18" fmla="*/ 7743 1 2"/>
                <a:gd name="G19" fmla="+- G18 5400 0"/>
                <a:gd name="G20" fmla="cos G19 11659697"/>
                <a:gd name="G21" fmla="sin G19 11659697"/>
                <a:gd name="G22" fmla="+- G20 10800 0"/>
                <a:gd name="G23" fmla="+- G21 10800 0"/>
                <a:gd name="G24" fmla="+- 10800 0 G20"/>
                <a:gd name="G25" fmla="+- 7743 10800 0"/>
                <a:gd name="G26" fmla="?: G9 G17 G25"/>
                <a:gd name="G27" fmla="?: G9 0 21600"/>
                <a:gd name="G28" fmla="cos 10800 11659697"/>
                <a:gd name="G29" fmla="sin 10800 11659697"/>
                <a:gd name="G30" fmla="sin 7743 11659697"/>
                <a:gd name="G31" fmla="+- G28 10800 0"/>
                <a:gd name="G32" fmla="+- G29 10800 0"/>
                <a:gd name="G33" fmla="+- G30 10800 0"/>
                <a:gd name="G34" fmla="?: G4 0 G31"/>
                <a:gd name="G35" fmla="?: 11659697 G34 0"/>
                <a:gd name="G36" fmla="?: G6 G35 G31"/>
                <a:gd name="G37" fmla="+- 21600 0 G36"/>
                <a:gd name="G38" fmla="?: G4 0 G33"/>
                <a:gd name="G39" fmla="?: 11659697 G38 G32"/>
                <a:gd name="G40" fmla="?: G6 G39 0"/>
                <a:gd name="G41" fmla="?: G4 G32 21600"/>
                <a:gd name="G42" fmla="?: G6 G41 G33"/>
                <a:gd name="T12" fmla="*/ 10800 w 21600"/>
                <a:gd name="T13" fmla="*/ 0 h 21600"/>
                <a:gd name="T14" fmla="*/ 1534 w 21600"/>
                <a:gd name="T15" fmla="*/ 11137 h 21600"/>
                <a:gd name="T16" fmla="*/ 10800 w 21600"/>
                <a:gd name="T17" fmla="*/ 3057 h 21600"/>
                <a:gd name="T18" fmla="*/ 20066 w 21600"/>
                <a:gd name="T19" fmla="*/ 111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062" y="11081"/>
                  </a:moveTo>
                  <a:cubicBezTo>
                    <a:pt x="3058" y="10988"/>
                    <a:pt x="3057" y="10894"/>
                    <a:pt x="3057" y="10800"/>
                  </a:cubicBezTo>
                  <a:cubicBezTo>
                    <a:pt x="3057" y="6523"/>
                    <a:pt x="6523" y="3057"/>
                    <a:pt x="10800" y="3057"/>
                  </a:cubicBezTo>
                  <a:cubicBezTo>
                    <a:pt x="15076" y="3057"/>
                    <a:pt x="18543" y="6523"/>
                    <a:pt x="18543" y="10800"/>
                  </a:cubicBezTo>
                  <a:cubicBezTo>
                    <a:pt x="18543" y="10894"/>
                    <a:pt x="18541" y="10988"/>
                    <a:pt x="18537" y="11081"/>
                  </a:cubicBezTo>
                  <a:lnTo>
                    <a:pt x="21592" y="11193"/>
                  </a:lnTo>
                  <a:cubicBezTo>
                    <a:pt x="21597" y="11062"/>
                    <a:pt x="21600" y="10931"/>
                    <a:pt x="21600" y="10800"/>
                  </a:cubicBezTo>
                  <a:cubicBezTo>
                    <a:pt x="21600" y="4835"/>
                    <a:pt x="16764" y="0"/>
                    <a:pt x="10800" y="0"/>
                  </a:cubicBezTo>
                  <a:cubicBezTo>
                    <a:pt x="4835" y="0"/>
                    <a:pt x="0" y="4835"/>
                    <a:pt x="0" y="10800"/>
                  </a:cubicBezTo>
                  <a:cubicBezTo>
                    <a:pt x="-1" y="10931"/>
                    <a:pt x="2" y="11062"/>
                    <a:pt x="7" y="11193"/>
                  </a:cubicBezTo>
                  <a:close/>
                </a:path>
              </a:pathLst>
            </a:custGeom>
            <a:gradFill rotWithShape="1">
              <a:gsLst>
                <a:gs pos="0">
                  <a:srgbClr val="CCFFCC">
                    <a:gamma/>
                    <a:shade val="46275"/>
                    <a:invGamma/>
                  </a:srgbClr>
                </a:gs>
                <a:gs pos="100000">
                  <a:srgbClr val="CCFFCC">
                    <a:alpha val="63000"/>
                  </a:srgbClr>
                </a:gs>
              </a:gsLst>
              <a:path path="rect">
                <a:fillToRect l="50000" t="50000" r="50000" b="50000"/>
              </a:path>
            </a:gradFill>
            <a:ln w="9525">
              <a:solidFill>
                <a:schemeClr val="bg2"/>
              </a:solidFill>
              <a:miter lim="800000"/>
              <a:headEnd/>
              <a:tailEnd/>
            </a:ln>
            <a:effectLst/>
          </p:spPr>
          <p:txBody>
            <a:bodyPr wrap="none" anchor="ctr"/>
            <a:lstStyle/>
            <a:p>
              <a:endParaRPr lang="en-US"/>
            </a:p>
          </p:txBody>
        </p:sp>
        <p:sp>
          <p:nvSpPr>
            <p:cNvPr id="53260" name="Rectangle 12"/>
            <p:cNvSpPr>
              <a:spLocks noChangeArrowheads="1"/>
            </p:cNvSpPr>
            <p:nvPr/>
          </p:nvSpPr>
          <p:spPr bwMode="auto">
            <a:xfrm>
              <a:off x="1824" y="2016"/>
              <a:ext cx="2928" cy="288"/>
            </a:xfrm>
            <a:prstGeom prst="rect">
              <a:avLst/>
            </a:prstGeom>
            <a:gradFill rotWithShape="1">
              <a:gsLst>
                <a:gs pos="0">
                  <a:srgbClr val="CCFFCC">
                    <a:alpha val="31000"/>
                  </a:srgbClr>
                </a:gs>
                <a:gs pos="100000">
                  <a:srgbClr val="CCFFCC">
                    <a:gamma/>
                    <a:shade val="77647"/>
                    <a:invGamma/>
                  </a:srgbClr>
                </a:gs>
              </a:gsLst>
              <a:lin ang="5400000" scaled="1"/>
            </a:gradFill>
            <a:ln w="9525">
              <a:solidFill>
                <a:schemeClr val="bg2"/>
              </a:solidFill>
              <a:miter lim="800000"/>
              <a:headEnd/>
              <a:tailEnd/>
            </a:ln>
            <a:effectLst/>
          </p:spPr>
          <p:txBody>
            <a:bodyPr wrap="none" anchor="ctr"/>
            <a:lstStyle/>
            <a:p>
              <a:pPr algn="ctr"/>
              <a:endParaRPr lang="en-US" sz="1000"/>
            </a:p>
          </p:txBody>
        </p:sp>
        <p:sp>
          <p:nvSpPr>
            <p:cNvPr id="53261" name="Rectangle 13"/>
            <p:cNvSpPr>
              <a:spLocks noChangeArrowheads="1"/>
            </p:cNvSpPr>
            <p:nvPr/>
          </p:nvSpPr>
          <p:spPr bwMode="auto">
            <a:xfrm>
              <a:off x="1824" y="336"/>
              <a:ext cx="2928" cy="288"/>
            </a:xfrm>
            <a:prstGeom prst="rect">
              <a:avLst/>
            </a:prstGeom>
            <a:gradFill rotWithShape="1">
              <a:gsLst>
                <a:gs pos="0">
                  <a:srgbClr val="CCFFCC">
                    <a:gamma/>
                    <a:shade val="46275"/>
                    <a:invGamma/>
                    <a:alpha val="80000"/>
                  </a:srgbClr>
                </a:gs>
                <a:gs pos="100000">
                  <a:srgbClr val="CCFFCC">
                    <a:alpha val="31000"/>
                  </a:srgbClr>
                </a:gs>
              </a:gsLst>
              <a:lin ang="5400000" scaled="1"/>
            </a:gradFill>
            <a:ln w="9525">
              <a:solidFill>
                <a:schemeClr val="bg2"/>
              </a:solidFill>
              <a:miter lim="800000"/>
              <a:headEnd/>
              <a:tailEnd/>
            </a:ln>
            <a:effectLst/>
          </p:spPr>
          <p:txBody>
            <a:bodyPr wrap="none" anchor="ctr"/>
            <a:lstStyle/>
            <a:p>
              <a:pPr algn="ctr"/>
              <a:endParaRPr lang="en-US" sz="1000"/>
            </a:p>
          </p:txBody>
        </p:sp>
        <p:sp>
          <p:nvSpPr>
            <p:cNvPr id="53262" name="Line 14"/>
            <p:cNvSpPr>
              <a:spLocks noChangeShapeType="1"/>
            </p:cNvSpPr>
            <p:nvPr/>
          </p:nvSpPr>
          <p:spPr bwMode="auto">
            <a:xfrm>
              <a:off x="1824" y="288"/>
              <a:ext cx="2928" cy="0"/>
            </a:xfrm>
            <a:prstGeom prst="line">
              <a:avLst/>
            </a:prstGeom>
            <a:noFill/>
            <a:ln w="203200">
              <a:solidFill>
                <a:schemeClr val="bg2"/>
              </a:solidFill>
              <a:round/>
              <a:headEnd/>
              <a:tailEnd/>
            </a:ln>
            <a:effectLst/>
          </p:spPr>
          <p:txBody>
            <a:bodyPr/>
            <a:lstStyle/>
            <a:p>
              <a:endParaRPr lang="en-US"/>
            </a:p>
          </p:txBody>
        </p:sp>
        <p:sp>
          <p:nvSpPr>
            <p:cNvPr id="53263" name="Line 15"/>
            <p:cNvSpPr>
              <a:spLocks noChangeShapeType="1"/>
            </p:cNvSpPr>
            <p:nvPr/>
          </p:nvSpPr>
          <p:spPr bwMode="auto">
            <a:xfrm>
              <a:off x="1824" y="2352"/>
              <a:ext cx="2928" cy="0"/>
            </a:xfrm>
            <a:prstGeom prst="line">
              <a:avLst/>
            </a:prstGeom>
            <a:noFill/>
            <a:ln w="203200">
              <a:solidFill>
                <a:schemeClr val="bg2"/>
              </a:solidFill>
              <a:round/>
              <a:headEnd/>
              <a:tailEnd/>
            </a:ln>
            <a:effectLst/>
          </p:spPr>
          <p:txBody>
            <a:bodyPr/>
            <a:lstStyle/>
            <a:p>
              <a:endParaRPr lang="en-US"/>
            </a:p>
          </p:txBody>
        </p:sp>
        <p:sp>
          <p:nvSpPr>
            <p:cNvPr id="53264" name="Arc 16"/>
            <p:cNvSpPr>
              <a:spLocks/>
            </p:cNvSpPr>
            <p:nvPr/>
          </p:nvSpPr>
          <p:spPr bwMode="auto">
            <a:xfrm flipH="1">
              <a:off x="720" y="288"/>
              <a:ext cx="1138" cy="2073"/>
            </a:xfrm>
            <a:custGeom>
              <a:avLst/>
              <a:gdLst>
                <a:gd name="G0" fmla="+- 635 0 0"/>
                <a:gd name="G1" fmla="+- 21600 0 0"/>
                <a:gd name="G2" fmla="+- 21600 0 0"/>
                <a:gd name="T0" fmla="*/ 0 w 22235"/>
                <a:gd name="T1" fmla="*/ 9 h 43200"/>
                <a:gd name="T2" fmla="*/ 79 w 22235"/>
                <a:gd name="T3" fmla="*/ 43193 h 43200"/>
                <a:gd name="T4" fmla="*/ 635 w 22235"/>
                <a:gd name="T5" fmla="*/ 21600 h 43200"/>
              </a:gdLst>
              <a:ahLst/>
              <a:cxnLst>
                <a:cxn ang="0">
                  <a:pos x="T0" y="T1"/>
                </a:cxn>
                <a:cxn ang="0">
                  <a:pos x="T2" y="T3"/>
                </a:cxn>
                <a:cxn ang="0">
                  <a:pos x="T4" y="T5"/>
                </a:cxn>
              </a:cxnLst>
              <a:rect l="0" t="0" r="r" b="b"/>
              <a:pathLst>
                <a:path w="22235" h="43200" fill="none" extrusionOk="0">
                  <a:moveTo>
                    <a:pt x="0" y="9"/>
                  </a:moveTo>
                  <a:cubicBezTo>
                    <a:pt x="211" y="3"/>
                    <a:pt x="423" y="-1"/>
                    <a:pt x="635" y="0"/>
                  </a:cubicBezTo>
                  <a:cubicBezTo>
                    <a:pt x="12564" y="0"/>
                    <a:pt x="22235" y="9670"/>
                    <a:pt x="22235" y="21600"/>
                  </a:cubicBezTo>
                  <a:cubicBezTo>
                    <a:pt x="22235" y="33529"/>
                    <a:pt x="12564" y="43200"/>
                    <a:pt x="635" y="43200"/>
                  </a:cubicBezTo>
                  <a:cubicBezTo>
                    <a:pt x="449" y="43200"/>
                    <a:pt x="264" y="43197"/>
                    <a:pt x="79" y="43192"/>
                  </a:cubicBezTo>
                </a:path>
                <a:path w="22235" h="43200" stroke="0" extrusionOk="0">
                  <a:moveTo>
                    <a:pt x="0" y="9"/>
                  </a:moveTo>
                  <a:cubicBezTo>
                    <a:pt x="211" y="3"/>
                    <a:pt x="423" y="-1"/>
                    <a:pt x="635" y="0"/>
                  </a:cubicBezTo>
                  <a:cubicBezTo>
                    <a:pt x="12564" y="0"/>
                    <a:pt x="22235" y="9670"/>
                    <a:pt x="22235" y="21600"/>
                  </a:cubicBezTo>
                  <a:cubicBezTo>
                    <a:pt x="22235" y="33529"/>
                    <a:pt x="12564" y="43200"/>
                    <a:pt x="635" y="43200"/>
                  </a:cubicBezTo>
                  <a:cubicBezTo>
                    <a:pt x="449" y="43200"/>
                    <a:pt x="264" y="43197"/>
                    <a:pt x="79" y="43192"/>
                  </a:cubicBezTo>
                  <a:lnTo>
                    <a:pt x="635" y="21600"/>
                  </a:lnTo>
                  <a:close/>
                </a:path>
              </a:pathLst>
            </a:custGeom>
            <a:noFill/>
            <a:ln w="203200">
              <a:solidFill>
                <a:schemeClr val="bg2"/>
              </a:solidFill>
              <a:round/>
              <a:headEnd/>
              <a:tailEnd/>
            </a:ln>
            <a:effectLst/>
          </p:spPr>
          <p:txBody>
            <a:bodyPr wrap="none" anchor="ctr"/>
            <a:lstStyle/>
            <a:p>
              <a:pPr algn="ctr"/>
              <a:endParaRPr lang="en-US" sz="1000">
                <a:solidFill>
                  <a:schemeClr val="bg2"/>
                </a:solidFill>
              </a:endParaRPr>
            </a:p>
          </p:txBody>
        </p:sp>
        <p:sp>
          <p:nvSpPr>
            <p:cNvPr id="53265" name="AutoShape 17"/>
            <p:cNvSpPr>
              <a:spLocks noChangeArrowheads="1"/>
            </p:cNvSpPr>
            <p:nvPr/>
          </p:nvSpPr>
          <p:spPr bwMode="auto">
            <a:xfrm>
              <a:off x="240" y="1104"/>
              <a:ext cx="1152" cy="480"/>
            </a:xfrm>
            <a:prstGeom prst="rightArrow">
              <a:avLst>
                <a:gd name="adj1" fmla="val 50000"/>
                <a:gd name="adj2" fmla="val 60000"/>
              </a:avLst>
            </a:prstGeom>
            <a:solidFill>
              <a:srgbClr val="66CCFF"/>
            </a:solidFill>
            <a:ln w="9525">
              <a:solidFill>
                <a:schemeClr val="tx1"/>
              </a:solidFill>
              <a:miter lim="800000"/>
              <a:headEnd/>
              <a:tailEnd/>
            </a:ln>
            <a:effectLst/>
          </p:spPr>
          <p:txBody>
            <a:bodyPr wrap="none" anchor="ctr"/>
            <a:lstStyle/>
            <a:p>
              <a:endParaRPr lang="en-US"/>
            </a:p>
          </p:txBody>
        </p:sp>
        <p:sp>
          <p:nvSpPr>
            <p:cNvPr id="53266" name="Text Box 18"/>
            <p:cNvSpPr txBox="1">
              <a:spLocks noChangeArrowheads="1"/>
            </p:cNvSpPr>
            <p:nvPr/>
          </p:nvSpPr>
          <p:spPr bwMode="auto">
            <a:xfrm>
              <a:off x="385" y="1248"/>
              <a:ext cx="762" cy="283"/>
            </a:xfrm>
            <a:prstGeom prst="rect">
              <a:avLst/>
            </a:prstGeom>
            <a:noFill/>
            <a:ln w="9525">
              <a:noFill/>
              <a:miter lim="800000"/>
              <a:headEnd/>
              <a:tailEnd/>
            </a:ln>
            <a:effectLst/>
          </p:spPr>
          <p:txBody>
            <a:bodyPr>
              <a:spAutoFit/>
            </a:bodyPr>
            <a:lstStyle/>
            <a:p>
              <a:pPr>
                <a:spcBef>
                  <a:spcPct val="50000"/>
                </a:spcBef>
              </a:pPr>
              <a:r>
                <a:rPr lang="en-US" sz="800" b="1"/>
                <a:t>FLOW </a:t>
              </a:r>
            </a:p>
          </p:txBody>
        </p:sp>
        <p:sp>
          <p:nvSpPr>
            <p:cNvPr id="53267" name="AutoShape 19"/>
            <p:cNvSpPr>
              <a:spLocks noChangeArrowheads="1"/>
            </p:cNvSpPr>
            <p:nvPr/>
          </p:nvSpPr>
          <p:spPr bwMode="auto">
            <a:xfrm>
              <a:off x="3936" y="1104"/>
              <a:ext cx="1152" cy="480"/>
            </a:xfrm>
            <a:prstGeom prst="rightArrow">
              <a:avLst>
                <a:gd name="adj1" fmla="val 50000"/>
                <a:gd name="adj2" fmla="val 60000"/>
              </a:avLst>
            </a:prstGeom>
            <a:solidFill>
              <a:srgbClr val="66CCFF"/>
            </a:solidFill>
            <a:ln w="9525">
              <a:solidFill>
                <a:schemeClr val="tx1"/>
              </a:solidFill>
              <a:miter lim="800000"/>
              <a:headEnd/>
              <a:tailEnd/>
            </a:ln>
            <a:effectLst/>
          </p:spPr>
          <p:txBody>
            <a:bodyPr wrap="none" anchor="ctr"/>
            <a:lstStyle/>
            <a:p>
              <a:endParaRPr lang="en-US"/>
            </a:p>
          </p:txBody>
        </p:sp>
        <p:sp>
          <p:nvSpPr>
            <p:cNvPr id="53268" name="Text Box 20"/>
            <p:cNvSpPr txBox="1">
              <a:spLocks noChangeArrowheads="1"/>
            </p:cNvSpPr>
            <p:nvPr/>
          </p:nvSpPr>
          <p:spPr bwMode="auto">
            <a:xfrm>
              <a:off x="3022" y="2638"/>
              <a:ext cx="354" cy="322"/>
            </a:xfrm>
            <a:prstGeom prst="rect">
              <a:avLst/>
            </a:prstGeom>
            <a:noFill/>
            <a:ln w="9525">
              <a:noFill/>
              <a:miter lim="800000"/>
              <a:headEnd/>
              <a:tailEnd/>
            </a:ln>
            <a:effectLst/>
          </p:spPr>
          <p:txBody>
            <a:bodyPr wrap="none">
              <a:spAutoFit/>
            </a:bodyPr>
            <a:lstStyle/>
            <a:p>
              <a:r>
                <a:rPr lang="en-US" sz="1000"/>
                <a:t>l</a:t>
              </a:r>
              <a:r>
                <a:rPr lang="en-US" sz="1000" b="1"/>
                <a:t> </a:t>
              </a:r>
            </a:p>
          </p:txBody>
        </p:sp>
        <p:sp>
          <p:nvSpPr>
            <p:cNvPr id="53269" name="Line 21"/>
            <p:cNvSpPr>
              <a:spLocks noChangeShapeType="1"/>
            </p:cNvSpPr>
            <p:nvPr/>
          </p:nvSpPr>
          <p:spPr bwMode="auto">
            <a:xfrm>
              <a:off x="2400" y="1344"/>
              <a:ext cx="384" cy="672"/>
            </a:xfrm>
            <a:prstGeom prst="line">
              <a:avLst/>
            </a:prstGeom>
            <a:noFill/>
            <a:ln w="9525">
              <a:solidFill>
                <a:schemeClr val="tx1"/>
              </a:solidFill>
              <a:round/>
              <a:headEnd/>
              <a:tailEnd type="triangle" w="med" len="med"/>
            </a:ln>
            <a:effectLst/>
          </p:spPr>
          <p:txBody>
            <a:bodyPr/>
            <a:lstStyle/>
            <a:p>
              <a:endParaRPr lang="en-US"/>
            </a:p>
          </p:txBody>
        </p:sp>
        <p:sp>
          <p:nvSpPr>
            <p:cNvPr id="53270" name="Line 22"/>
            <p:cNvSpPr>
              <a:spLocks noChangeShapeType="1"/>
            </p:cNvSpPr>
            <p:nvPr/>
          </p:nvSpPr>
          <p:spPr bwMode="auto">
            <a:xfrm flipV="1">
              <a:off x="3168" y="1392"/>
              <a:ext cx="384" cy="624"/>
            </a:xfrm>
            <a:prstGeom prst="line">
              <a:avLst/>
            </a:prstGeom>
            <a:noFill/>
            <a:ln w="9525">
              <a:solidFill>
                <a:schemeClr val="tx1"/>
              </a:solidFill>
              <a:round/>
              <a:headEnd/>
              <a:tailEnd type="triangle" w="med" len="med"/>
            </a:ln>
            <a:effectLst/>
          </p:spPr>
          <p:txBody>
            <a:bodyPr/>
            <a:lstStyle/>
            <a:p>
              <a:endParaRPr lang="en-US"/>
            </a:p>
          </p:txBody>
        </p:sp>
        <p:sp>
          <p:nvSpPr>
            <p:cNvPr id="53271" name="Line 23"/>
            <p:cNvSpPr>
              <a:spLocks noChangeShapeType="1"/>
            </p:cNvSpPr>
            <p:nvPr/>
          </p:nvSpPr>
          <p:spPr bwMode="auto">
            <a:xfrm flipH="1">
              <a:off x="1824" y="2592"/>
              <a:ext cx="1104" cy="0"/>
            </a:xfrm>
            <a:prstGeom prst="line">
              <a:avLst/>
            </a:prstGeom>
            <a:noFill/>
            <a:ln w="9525">
              <a:solidFill>
                <a:schemeClr val="tx1"/>
              </a:solidFill>
              <a:round/>
              <a:headEnd/>
              <a:tailEnd type="triangle" w="med" len="med"/>
            </a:ln>
            <a:effectLst/>
          </p:spPr>
          <p:txBody>
            <a:bodyPr/>
            <a:lstStyle/>
            <a:p>
              <a:endParaRPr lang="en-US"/>
            </a:p>
          </p:txBody>
        </p:sp>
        <p:sp>
          <p:nvSpPr>
            <p:cNvPr id="53272" name="Line 24"/>
            <p:cNvSpPr>
              <a:spLocks noChangeShapeType="1"/>
            </p:cNvSpPr>
            <p:nvPr/>
          </p:nvSpPr>
          <p:spPr bwMode="auto">
            <a:xfrm>
              <a:off x="3264" y="2592"/>
              <a:ext cx="1488" cy="0"/>
            </a:xfrm>
            <a:prstGeom prst="line">
              <a:avLst/>
            </a:prstGeom>
            <a:noFill/>
            <a:ln w="9525">
              <a:solidFill>
                <a:schemeClr val="tx1"/>
              </a:solidFill>
              <a:round/>
              <a:headEnd/>
              <a:tailEnd type="triangle" w="med" len="med"/>
            </a:ln>
            <a:effectLst/>
          </p:spPr>
          <p:txBody>
            <a:bodyPr/>
            <a:lstStyle/>
            <a:p>
              <a:endParaRPr lang="en-US"/>
            </a:p>
          </p:txBody>
        </p:sp>
        <p:sp>
          <p:nvSpPr>
            <p:cNvPr id="53273" name="Line 25"/>
            <p:cNvSpPr>
              <a:spLocks noChangeShapeType="1"/>
            </p:cNvSpPr>
            <p:nvPr/>
          </p:nvSpPr>
          <p:spPr bwMode="auto">
            <a:xfrm rot="16200000" flipH="1">
              <a:off x="4872" y="1944"/>
              <a:ext cx="720" cy="0"/>
            </a:xfrm>
            <a:prstGeom prst="line">
              <a:avLst/>
            </a:prstGeom>
            <a:noFill/>
            <a:ln w="9525">
              <a:solidFill>
                <a:schemeClr val="tx1"/>
              </a:solidFill>
              <a:round/>
              <a:headEnd/>
              <a:tailEnd type="triangle" w="med" len="med"/>
            </a:ln>
            <a:effectLst/>
          </p:spPr>
          <p:txBody>
            <a:bodyPr/>
            <a:lstStyle/>
            <a:p>
              <a:endParaRPr lang="en-US"/>
            </a:p>
          </p:txBody>
        </p:sp>
        <p:sp>
          <p:nvSpPr>
            <p:cNvPr id="53274" name="Line 26"/>
            <p:cNvSpPr>
              <a:spLocks noChangeShapeType="1"/>
            </p:cNvSpPr>
            <p:nvPr/>
          </p:nvSpPr>
          <p:spPr bwMode="auto">
            <a:xfrm rot="5400000" flipH="1">
              <a:off x="4872" y="696"/>
              <a:ext cx="720" cy="0"/>
            </a:xfrm>
            <a:prstGeom prst="line">
              <a:avLst/>
            </a:prstGeom>
            <a:noFill/>
            <a:ln w="9525">
              <a:solidFill>
                <a:schemeClr val="tx1"/>
              </a:solidFill>
              <a:round/>
              <a:headEnd/>
              <a:tailEnd type="triangle" w="med" len="med"/>
            </a:ln>
            <a:effectLst/>
          </p:spPr>
          <p:txBody>
            <a:bodyPr/>
            <a:lstStyle/>
            <a:p>
              <a:endParaRPr lang="en-US"/>
            </a:p>
          </p:txBody>
        </p:sp>
        <p:sp>
          <p:nvSpPr>
            <p:cNvPr id="53275" name="Text Box 27"/>
            <p:cNvSpPr txBox="1">
              <a:spLocks noChangeArrowheads="1"/>
            </p:cNvSpPr>
            <p:nvPr/>
          </p:nvSpPr>
          <p:spPr bwMode="auto">
            <a:xfrm>
              <a:off x="5175" y="1361"/>
              <a:ext cx="362" cy="323"/>
            </a:xfrm>
            <a:prstGeom prst="rect">
              <a:avLst/>
            </a:prstGeom>
            <a:noFill/>
            <a:ln w="9525">
              <a:noFill/>
              <a:miter lim="800000"/>
              <a:headEnd/>
              <a:tailEnd/>
            </a:ln>
            <a:effectLst/>
          </p:spPr>
          <p:txBody>
            <a:bodyPr wrap="none">
              <a:spAutoFit/>
            </a:bodyPr>
            <a:lstStyle/>
            <a:p>
              <a:r>
                <a:rPr lang="en-US" sz="1000"/>
                <a:t>d</a:t>
              </a:r>
            </a:p>
          </p:txBody>
        </p:sp>
        <p:sp>
          <p:nvSpPr>
            <p:cNvPr id="53276" name="Text Box 28"/>
            <p:cNvSpPr txBox="1">
              <a:spLocks noChangeArrowheads="1"/>
            </p:cNvSpPr>
            <p:nvPr/>
          </p:nvSpPr>
          <p:spPr bwMode="auto">
            <a:xfrm>
              <a:off x="4213" y="2181"/>
              <a:ext cx="433" cy="322"/>
            </a:xfrm>
            <a:prstGeom prst="rect">
              <a:avLst/>
            </a:prstGeom>
            <a:noFill/>
            <a:ln w="9525">
              <a:noFill/>
              <a:miter lim="800000"/>
              <a:headEnd/>
              <a:tailEnd/>
            </a:ln>
            <a:effectLst/>
          </p:spPr>
          <p:txBody>
            <a:bodyPr wrap="none">
              <a:spAutoFit/>
            </a:bodyPr>
            <a:lstStyle/>
            <a:p>
              <a:r>
                <a:rPr lang="en-US" sz="1000"/>
                <a:t>Xf</a:t>
              </a:r>
            </a:p>
          </p:txBody>
        </p:sp>
        <p:sp>
          <p:nvSpPr>
            <p:cNvPr id="53277" name="Text Box 29"/>
            <p:cNvSpPr txBox="1">
              <a:spLocks noChangeArrowheads="1"/>
            </p:cNvSpPr>
            <p:nvPr/>
          </p:nvSpPr>
          <p:spPr bwMode="auto">
            <a:xfrm>
              <a:off x="5474" y="3935"/>
              <a:ext cx="413" cy="323"/>
            </a:xfrm>
            <a:prstGeom prst="rect">
              <a:avLst/>
            </a:prstGeom>
            <a:noFill/>
            <a:ln w="9525">
              <a:noFill/>
              <a:miter lim="800000"/>
              <a:headEnd/>
              <a:tailEnd/>
            </a:ln>
            <a:effectLst/>
          </p:spPr>
          <p:txBody>
            <a:bodyPr wrap="none">
              <a:spAutoFit/>
            </a:bodyPr>
            <a:lstStyle/>
            <a:p>
              <a:r>
                <a:rPr lang="en-US" sz="1000"/>
                <a:t>Lf</a:t>
              </a:r>
            </a:p>
          </p:txBody>
        </p:sp>
        <p:sp>
          <p:nvSpPr>
            <p:cNvPr id="53278" name="Line 30"/>
            <p:cNvSpPr>
              <a:spLocks noChangeShapeType="1"/>
            </p:cNvSpPr>
            <p:nvPr/>
          </p:nvSpPr>
          <p:spPr bwMode="auto">
            <a:xfrm>
              <a:off x="4848" y="2016"/>
              <a:ext cx="0" cy="28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53279" name="Freeform 31"/>
            <p:cNvSpPr>
              <a:spLocks/>
            </p:cNvSpPr>
            <p:nvPr/>
          </p:nvSpPr>
          <p:spPr bwMode="auto">
            <a:xfrm>
              <a:off x="3168" y="1152"/>
              <a:ext cx="144" cy="144"/>
            </a:xfrm>
            <a:custGeom>
              <a:avLst/>
              <a:gdLst/>
              <a:ahLst/>
              <a:cxnLst>
                <a:cxn ang="0">
                  <a:pos x="0" y="48"/>
                </a:cxn>
                <a:cxn ang="0">
                  <a:pos x="48" y="192"/>
                </a:cxn>
                <a:cxn ang="0">
                  <a:pos x="144" y="240"/>
                </a:cxn>
                <a:cxn ang="0">
                  <a:pos x="192" y="144"/>
                </a:cxn>
                <a:cxn ang="0">
                  <a:pos x="144" y="96"/>
                </a:cxn>
                <a:cxn ang="0">
                  <a:pos x="144" y="0"/>
                </a:cxn>
                <a:cxn ang="0">
                  <a:pos x="48" y="0"/>
                </a:cxn>
                <a:cxn ang="0">
                  <a:pos x="0" y="48"/>
                </a:cxn>
              </a:cxnLst>
              <a:rect l="0" t="0" r="r" b="b"/>
              <a:pathLst>
                <a:path w="192" h="240">
                  <a:moveTo>
                    <a:pt x="0" y="48"/>
                  </a:moveTo>
                  <a:lnTo>
                    <a:pt x="48" y="192"/>
                  </a:lnTo>
                  <a:lnTo>
                    <a:pt x="144" y="240"/>
                  </a:lnTo>
                  <a:lnTo>
                    <a:pt x="192" y="144"/>
                  </a:lnTo>
                  <a:lnTo>
                    <a:pt x="144" y="96"/>
                  </a:lnTo>
                  <a:lnTo>
                    <a:pt x="144" y="0"/>
                  </a:lnTo>
                  <a:lnTo>
                    <a:pt x="48" y="0"/>
                  </a:lnTo>
                  <a:lnTo>
                    <a:pt x="0" y="48"/>
                  </a:lnTo>
                  <a:close/>
                </a:path>
              </a:pathLst>
            </a:custGeom>
            <a:gradFill rotWithShape="1">
              <a:gsLst>
                <a:gs pos="0">
                  <a:srgbClr val="CCFFCC"/>
                </a:gs>
                <a:gs pos="100000">
                  <a:srgbClr val="CCFFCC">
                    <a:gamma/>
                    <a:shade val="46275"/>
                    <a:invGamma/>
                  </a:srgbClr>
                </a:gs>
              </a:gsLst>
              <a:lin ang="5400000" scaled="1"/>
            </a:gradFill>
            <a:ln w="9525">
              <a:solidFill>
                <a:schemeClr val="tx1"/>
              </a:solidFill>
              <a:round/>
              <a:headEnd/>
              <a:tailEnd/>
            </a:ln>
            <a:effectLst/>
          </p:spPr>
          <p:txBody>
            <a:bodyPr/>
            <a:lstStyle/>
            <a:p>
              <a:endParaRPr lang="en-US"/>
            </a:p>
          </p:txBody>
        </p:sp>
        <p:sp>
          <p:nvSpPr>
            <p:cNvPr id="53280" name="Oval 32"/>
            <p:cNvSpPr>
              <a:spLocks noChangeArrowheads="1"/>
            </p:cNvSpPr>
            <p:nvPr/>
          </p:nvSpPr>
          <p:spPr bwMode="auto">
            <a:xfrm>
              <a:off x="3204" y="1152"/>
              <a:ext cx="36" cy="29"/>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1" name="Oval 33"/>
            <p:cNvSpPr>
              <a:spLocks noChangeArrowheads="1"/>
            </p:cNvSpPr>
            <p:nvPr/>
          </p:nvSpPr>
          <p:spPr bwMode="auto">
            <a:xfrm>
              <a:off x="3240" y="1210"/>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2" name="Oval 34"/>
            <p:cNvSpPr>
              <a:spLocks noChangeArrowheads="1"/>
            </p:cNvSpPr>
            <p:nvPr/>
          </p:nvSpPr>
          <p:spPr bwMode="auto">
            <a:xfrm>
              <a:off x="3984" y="76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3" name="Oval 35"/>
            <p:cNvSpPr>
              <a:spLocks noChangeArrowheads="1"/>
            </p:cNvSpPr>
            <p:nvPr/>
          </p:nvSpPr>
          <p:spPr bwMode="auto">
            <a:xfrm>
              <a:off x="3744" y="110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4" name="Oval 36"/>
            <p:cNvSpPr>
              <a:spLocks noChangeArrowheads="1"/>
            </p:cNvSpPr>
            <p:nvPr/>
          </p:nvSpPr>
          <p:spPr bwMode="auto">
            <a:xfrm>
              <a:off x="3504" y="960"/>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5" name="Oval 37"/>
            <p:cNvSpPr>
              <a:spLocks noChangeArrowheads="1"/>
            </p:cNvSpPr>
            <p:nvPr/>
          </p:nvSpPr>
          <p:spPr bwMode="auto">
            <a:xfrm>
              <a:off x="3504" y="1632"/>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6" name="Oval 38"/>
            <p:cNvSpPr>
              <a:spLocks noChangeArrowheads="1"/>
            </p:cNvSpPr>
            <p:nvPr/>
          </p:nvSpPr>
          <p:spPr bwMode="auto">
            <a:xfrm>
              <a:off x="3600" y="158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7" name="Oval 39"/>
            <p:cNvSpPr>
              <a:spLocks noChangeArrowheads="1"/>
            </p:cNvSpPr>
            <p:nvPr/>
          </p:nvSpPr>
          <p:spPr bwMode="auto">
            <a:xfrm>
              <a:off x="2784" y="432"/>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8" name="Oval 40"/>
            <p:cNvSpPr>
              <a:spLocks noChangeArrowheads="1"/>
            </p:cNvSpPr>
            <p:nvPr/>
          </p:nvSpPr>
          <p:spPr bwMode="auto">
            <a:xfrm>
              <a:off x="2400" y="52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89" name="Oval 41"/>
            <p:cNvSpPr>
              <a:spLocks noChangeArrowheads="1"/>
            </p:cNvSpPr>
            <p:nvPr/>
          </p:nvSpPr>
          <p:spPr bwMode="auto">
            <a:xfrm>
              <a:off x="2976" y="576"/>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0" name="Oval 42"/>
            <p:cNvSpPr>
              <a:spLocks noChangeArrowheads="1"/>
            </p:cNvSpPr>
            <p:nvPr/>
          </p:nvSpPr>
          <p:spPr bwMode="auto">
            <a:xfrm>
              <a:off x="3792" y="576"/>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1" name="Oval 43"/>
            <p:cNvSpPr>
              <a:spLocks noChangeArrowheads="1"/>
            </p:cNvSpPr>
            <p:nvPr/>
          </p:nvSpPr>
          <p:spPr bwMode="auto">
            <a:xfrm>
              <a:off x="3600" y="480"/>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2" name="Oval 44"/>
            <p:cNvSpPr>
              <a:spLocks noChangeArrowheads="1"/>
            </p:cNvSpPr>
            <p:nvPr/>
          </p:nvSpPr>
          <p:spPr bwMode="auto">
            <a:xfrm>
              <a:off x="1680" y="52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3" name="Oval 45"/>
            <p:cNvSpPr>
              <a:spLocks noChangeArrowheads="1"/>
            </p:cNvSpPr>
            <p:nvPr/>
          </p:nvSpPr>
          <p:spPr bwMode="auto">
            <a:xfrm>
              <a:off x="1584" y="576"/>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4" name="Oval 46"/>
            <p:cNvSpPr>
              <a:spLocks noChangeArrowheads="1"/>
            </p:cNvSpPr>
            <p:nvPr/>
          </p:nvSpPr>
          <p:spPr bwMode="auto">
            <a:xfrm>
              <a:off x="1152" y="62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5" name="Oval 47"/>
            <p:cNvSpPr>
              <a:spLocks noChangeArrowheads="1"/>
            </p:cNvSpPr>
            <p:nvPr/>
          </p:nvSpPr>
          <p:spPr bwMode="auto">
            <a:xfrm>
              <a:off x="1008" y="100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6" name="Oval 48"/>
            <p:cNvSpPr>
              <a:spLocks noChangeArrowheads="1"/>
            </p:cNvSpPr>
            <p:nvPr/>
          </p:nvSpPr>
          <p:spPr bwMode="auto">
            <a:xfrm>
              <a:off x="2112" y="432"/>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7" name="Oval 49"/>
            <p:cNvSpPr>
              <a:spLocks noChangeArrowheads="1"/>
            </p:cNvSpPr>
            <p:nvPr/>
          </p:nvSpPr>
          <p:spPr bwMode="auto">
            <a:xfrm>
              <a:off x="3120" y="158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8" name="Oval 50"/>
            <p:cNvSpPr>
              <a:spLocks noChangeArrowheads="1"/>
            </p:cNvSpPr>
            <p:nvPr/>
          </p:nvSpPr>
          <p:spPr bwMode="auto">
            <a:xfrm>
              <a:off x="2544" y="220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299" name="Oval 51"/>
            <p:cNvSpPr>
              <a:spLocks noChangeArrowheads="1"/>
            </p:cNvSpPr>
            <p:nvPr/>
          </p:nvSpPr>
          <p:spPr bwMode="auto">
            <a:xfrm>
              <a:off x="2688" y="206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0" name="Oval 52"/>
            <p:cNvSpPr>
              <a:spLocks noChangeArrowheads="1"/>
            </p:cNvSpPr>
            <p:nvPr/>
          </p:nvSpPr>
          <p:spPr bwMode="auto">
            <a:xfrm>
              <a:off x="3024" y="220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1" name="Oval 53"/>
            <p:cNvSpPr>
              <a:spLocks noChangeArrowheads="1"/>
            </p:cNvSpPr>
            <p:nvPr/>
          </p:nvSpPr>
          <p:spPr bwMode="auto">
            <a:xfrm>
              <a:off x="2832" y="206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2" name="Oval 54"/>
            <p:cNvSpPr>
              <a:spLocks noChangeArrowheads="1"/>
            </p:cNvSpPr>
            <p:nvPr/>
          </p:nvSpPr>
          <p:spPr bwMode="auto">
            <a:xfrm>
              <a:off x="2112" y="2160"/>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3" name="Oval 55"/>
            <p:cNvSpPr>
              <a:spLocks noChangeArrowheads="1"/>
            </p:cNvSpPr>
            <p:nvPr/>
          </p:nvSpPr>
          <p:spPr bwMode="auto">
            <a:xfrm>
              <a:off x="3360" y="2016"/>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4" name="Oval 56"/>
            <p:cNvSpPr>
              <a:spLocks noChangeArrowheads="1"/>
            </p:cNvSpPr>
            <p:nvPr/>
          </p:nvSpPr>
          <p:spPr bwMode="auto">
            <a:xfrm>
              <a:off x="3408" y="2112"/>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5" name="Oval 57"/>
            <p:cNvSpPr>
              <a:spLocks noChangeArrowheads="1"/>
            </p:cNvSpPr>
            <p:nvPr/>
          </p:nvSpPr>
          <p:spPr bwMode="auto">
            <a:xfrm>
              <a:off x="3600" y="2112"/>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6" name="Oval 58"/>
            <p:cNvSpPr>
              <a:spLocks noChangeArrowheads="1"/>
            </p:cNvSpPr>
            <p:nvPr/>
          </p:nvSpPr>
          <p:spPr bwMode="auto">
            <a:xfrm>
              <a:off x="1440" y="206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7" name="Oval 59"/>
            <p:cNvSpPr>
              <a:spLocks noChangeArrowheads="1"/>
            </p:cNvSpPr>
            <p:nvPr/>
          </p:nvSpPr>
          <p:spPr bwMode="auto">
            <a:xfrm>
              <a:off x="1200" y="182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8" name="Oval 60"/>
            <p:cNvSpPr>
              <a:spLocks noChangeArrowheads="1"/>
            </p:cNvSpPr>
            <p:nvPr/>
          </p:nvSpPr>
          <p:spPr bwMode="auto">
            <a:xfrm>
              <a:off x="2160" y="2112"/>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09" name="Oval 61"/>
            <p:cNvSpPr>
              <a:spLocks noChangeArrowheads="1"/>
            </p:cNvSpPr>
            <p:nvPr/>
          </p:nvSpPr>
          <p:spPr bwMode="auto">
            <a:xfrm>
              <a:off x="1920" y="2160"/>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0" name="Oval 62"/>
            <p:cNvSpPr>
              <a:spLocks noChangeArrowheads="1"/>
            </p:cNvSpPr>
            <p:nvPr/>
          </p:nvSpPr>
          <p:spPr bwMode="auto">
            <a:xfrm>
              <a:off x="1536" y="2160"/>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1" name="Oval 63"/>
            <p:cNvSpPr>
              <a:spLocks noChangeArrowheads="1"/>
            </p:cNvSpPr>
            <p:nvPr/>
          </p:nvSpPr>
          <p:spPr bwMode="auto">
            <a:xfrm>
              <a:off x="1632" y="100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2" name="Oval 64"/>
            <p:cNvSpPr>
              <a:spLocks noChangeArrowheads="1"/>
            </p:cNvSpPr>
            <p:nvPr/>
          </p:nvSpPr>
          <p:spPr bwMode="auto">
            <a:xfrm>
              <a:off x="1632" y="148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3" name="Oval 65"/>
            <p:cNvSpPr>
              <a:spLocks noChangeArrowheads="1"/>
            </p:cNvSpPr>
            <p:nvPr/>
          </p:nvSpPr>
          <p:spPr bwMode="auto">
            <a:xfrm>
              <a:off x="2304" y="1056"/>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4" name="Oval 66"/>
            <p:cNvSpPr>
              <a:spLocks noChangeArrowheads="1"/>
            </p:cNvSpPr>
            <p:nvPr/>
          </p:nvSpPr>
          <p:spPr bwMode="auto">
            <a:xfrm>
              <a:off x="2352" y="1296"/>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5" name="Oval 67"/>
            <p:cNvSpPr>
              <a:spLocks noChangeArrowheads="1"/>
            </p:cNvSpPr>
            <p:nvPr/>
          </p:nvSpPr>
          <p:spPr bwMode="auto">
            <a:xfrm>
              <a:off x="2208" y="1584"/>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6" name="Oval 68"/>
            <p:cNvSpPr>
              <a:spLocks noChangeArrowheads="1"/>
            </p:cNvSpPr>
            <p:nvPr/>
          </p:nvSpPr>
          <p:spPr bwMode="auto">
            <a:xfrm>
              <a:off x="2112" y="76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7" name="Oval 69"/>
            <p:cNvSpPr>
              <a:spLocks noChangeArrowheads="1"/>
            </p:cNvSpPr>
            <p:nvPr/>
          </p:nvSpPr>
          <p:spPr bwMode="auto">
            <a:xfrm>
              <a:off x="912" y="1680"/>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8" name="Oval 70"/>
            <p:cNvSpPr>
              <a:spLocks noChangeArrowheads="1"/>
            </p:cNvSpPr>
            <p:nvPr/>
          </p:nvSpPr>
          <p:spPr bwMode="auto">
            <a:xfrm>
              <a:off x="4080" y="52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19" name="Oval 71"/>
            <p:cNvSpPr>
              <a:spLocks noChangeArrowheads="1"/>
            </p:cNvSpPr>
            <p:nvPr/>
          </p:nvSpPr>
          <p:spPr bwMode="auto">
            <a:xfrm>
              <a:off x="1248" y="672"/>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20" name="Oval 72"/>
            <p:cNvSpPr>
              <a:spLocks noChangeArrowheads="1"/>
            </p:cNvSpPr>
            <p:nvPr/>
          </p:nvSpPr>
          <p:spPr bwMode="auto">
            <a:xfrm>
              <a:off x="1104" y="816"/>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21" name="Oval 73"/>
            <p:cNvSpPr>
              <a:spLocks noChangeArrowheads="1"/>
            </p:cNvSpPr>
            <p:nvPr/>
          </p:nvSpPr>
          <p:spPr bwMode="auto">
            <a:xfrm>
              <a:off x="1056" y="172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22" name="Oval 74"/>
            <p:cNvSpPr>
              <a:spLocks noChangeArrowheads="1"/>
            </p:cNvSpPr>
            <p:nvPr/>
          </p:nvSpPr>
          <p:spPr bwMode="auto">
            <a:xfrm>
              <a:off x="1968" y="528"/>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23" name="Oval 75"/>
            <p:cNvSpPr>
              <a:spLocks noChangeArrowheads="1"/>
            </p:cNvSpPr>
            <p:nvPr/>
          </p:nvSpPr>
          <p:spPr bwMode="auto">
            <a:xfrm>
              <a:off x="3264" y="432"/>
              <a:ext cx="36" cy="2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24" name="Text Box 76"/>
            <p:cNvSpPr txBox="1">
              <a:spLocks noChangeArrowheads="1"/>
            </p:cNvSpPr>
            <p:nvPr/>
          </p:nvSpPr>
          <p:spPr bwMode="auto">
            <a:xfrm>
              <a:off x="2451" y="1432"/>
              <a:ext cx="1154" cy="323"/>
            </a:xfrm>
            <a:prstGeom prst="rect">
              <a:avLst/>
            </a:prstGeom>
            <a:noFill/>
            <a:ln w="9525">
              <a:noFill/>
              <a:miter lim="800000"/>
              <a:headEnd/>
              <a:tailEnd/>
            </a:ln>
            <a:effectLst/>
          </p:spPr>
          <p:txBody>
            <a:bodyPr wrap="none">
              <a:spAutoFit/>
            </a:bodyPr>
            <a:lstStyle/>
            <a:p>
              <a:r>
                <a:rPr lang="en-US" sz="1000"/>
                <a:t>attachment</a:t>
              </a:r>
            </a:p>
          </p:txBody>
        </p:sp>
        <p:sp>
          <p:nvSpPr>
            <p:cNvPr id="53325" name="Text Box 77"/>
            <p:cNvSpPr txBox="1">
              <a:spLocks noChangeArrowheads="1"/>
            </p:cNvSpPr>
            <p:nvPr/>
          </p:nvSpPr>
          <p:spPr bwMode="auto">
            <a:xfrm>
              <a:off x="3363" y="1835"/>
              <a:ext cx="1204" cy="323"/>
            </a:xfrm>
            <a:prstGeom prst="rect">
              <a:avLst/>
            </a:prstGeom>
            <a:noFill/>
            <a:ln w="9525">
              <a:noFill/>
              <a:miter lim="800000"/>
              <a:headEnd/>
              <a:tailEnd/>
            </a:ln>
            <a:effectLst/>
          </p:spPr>
          <p:txBody>
            <a:bodyPr wrap="none">
              <a:spAutoFit/>
            </a:bodyPr>
            <a:lstStyle/>
            <a:p>
              <a:r>
                <a:rPr lang="en-US" sz="1000"/>
                <a:t>detachment</a:t>
              </a:r>
            </a:p>
          </p:txBody>
        </p:sp>
        <p:sp>
          <p:nvSpPr>
            <p:cNvPr id="53326" name="Text Box 78"/>
            <p:cNvSpPr txBox="1">
              <a:spLocks noChangeArrowheads="1"/>
            </p:cNvSpPr>
            <p:nvPr/>
          </p:nvSpPr>
          <p:spPr bwMode="auto">
            <a:xfrm>
              <a:off x="2018" y="1340"/>
              <a:ext cx="483" cy="323"/>
            </a:xfrm>
            <a:prstGeom prst="rect">
              <a:avLst/>
            </a:prstGeom>
            <a:noFill/>
            <a:ln w="9525">
              <a:noFill/>
              <a:miter lim="800000"/>
              <a:headEnd/>
              <a:tailEnd/>
            </a:ln>
            <a:effectLst/>
          </p:spPr>
          <p:txBody>
            <a:bodyPr wrap="none">
              <a:spAutoFit/>
            </a:bodyPr>
            <a:lstStyle/>
            <a:p>
              <a:r>
                <a:rPr lang="en-US" sz="1000"/>
                <a:t>Pb</a:t>
              </a:r>
            </a:p>
          </p:txBody>
        </p:sp>
        <p:sp>
          <p:nvSpPr>
            <p:cNvPr id="53327" name="Text Box 79"/>
            <p:cNvSpPr txBox="1">
              <a:spLocks noChangeArrowheads="1"/>
            </p:cNvSpPr>
            <p:nvPr/>
          </p:nvSpPr>
          <p:spPr bwMode="auto">
            <a:xfrm>
              <a:off x="2533" y="548"/>
              <a:ext cx="433" cy="323"/>
            </a:xfrm>
            <a:prstGeom prst="rect">
              <a:avLst/>
            </a:prstGeom>
            <a:noFill/>
            <a:ln w="9525">
              <a:noFill/>
              <a:miter lim="800000"/>
              <a:headEnd/>
              <a:tailEnd/>
            </a:ln>
            <a:effectLst/>
          </p:spPr>
          <p:txBody>
            <a:bodyPr wrap="none">
              <a:spAutoFit/>
            </a:bodyPr>
            <a:lstStyle/>
            <a:p>
              <a:r>
                <a:rPr lang="en-US" sz="1000"/>
                <a:t>Pf</a:t>
              </a:r>
            </a:p>
          </p:txBody>
        </p:sp>
        <p:sp>
          <p:nvSpPr>
            <p:cNvPr id="53328" name="Text Box 80"/>
            <p:cNvSpPr txBox="1">
              <a:spLocks noChangeArrowheads="1"/>
            </p:cNvSpPr>
            <p:nvPr/>
          </p:nvSpPr>
          <p:spPr bwMode="auto">
            <a:xfrm>
              <a:off x="3363" y="1246"/>
              <a:ext cx="483" cy="323"/>
            </a:xfrm>
            <a:prstGeom prst="rect">
              <a:avLst/>
            </a:prstGeom>
            <a:noFill/>
            <a:ln w="9525">
              <a:noFill/>
              <a:miter lim="800000"/>
              <a:headEnd/>
              <a:tailEnd/>
            </a:ln>
            <a:effectLst/>
          </p:spPr>
          <p:txBody>
            <a:bodyPr wrap="none">
              <a:spAutoFit/>
            </a:bodyPr>
            <a:lstStyle/>
            <a:p>
              <a:r>
                <a:rPr lang="en-US" sz="1000"/>
                <a:t>Pd</a:t>
              </a:r>
            </a:p>
          </p:txBody>
        </p:sp>
        <p:sp>
          <p:nvSpPr>
            <p:cNvPr id="53329" name="Line 81"/>
            <p:cNvSpPr>
              <a:spLocks noChangeShapeType="1"/>
            </p:cNvSpPr>
            <p:nvPr/>
          </p:nvSpPr>
          <p:spPr bwMode="auto">
            <a:xfrm>
              <a:off x="3312" y="2160"/>
              <a:ext cx="2112" cy="1968"/>
            </a:xfrm>
            <a:prstGeom prst="line">
              <a:avLst/>
            </a:prstGeom>
            <a:noFill/>
            <a:ln w="9525">
              <a:solidFill>
                <a:schemeClr val="tx1"/>
              </a:solidFill>
              <a:round/>
              <a:headEnd/>
              <a:tailEnd/>
            </a:ln>
            <a:effectLst/>
          </p:spPr>
          <p:txBody>
            <a:bodyPr/>
            <a:lstStyle/>
            <a:p>
              <a:endParaRPr lang="en-US"/>
            </a:p>
          </p:txBody>
        </p:sp>
        <p:sp>
          <p:nvSpPr>
            <p:cNvPr id="53330" name="Rectangle 82"/>
            <p:cNvSpPr>
              <a:spLocks noChangeArrowheads="1"/>
            </p:cNvSpPr>
            <p:nvPr/>
          </p:nvSpPr>
          <p:spPr bwMode="auto">
            <a:xfrm>
              <a:off x="2592" y="1824"/>
              <a:ext cx="720" cy="336"/>
            </a:xfrm>
            <a:prstGeom prst="rect">
              <a:avLst/>
            </a:prstGeom>
            <a:noFill/>
            <a:ln w="9525">
              <a:solidFill>
                <a:schemeClr val="tx1"/>
              </a:solidFill>
              <a:miter lim="800000"/>
              <a:headEnd/>
              <a:tailEnd/>
            </a:ln>
            <a:effectLst/>
          </p:spPr>
          <p:txBody>
            <a:bodyPr wrap="none" anchor="ctr"/>
            <a:lstStyle/>
            <a:p>
              <a:endParaRPr lang="en-US"/>
            </a:p>
          </p:txBody>
        </p:sp>
        <p:sp>
          <p:nvSpPr>
            <p:cNvPr id="53331" name="Line 83"/>
            <p:cNvSpPr>
              <a:spLocks noChangeShapeType="1"/>
            </p:cNvSpPr>
            <p:nvPr/>
          </p:nvSpPr>
          <p:spPr bwMode="auto">
            <a:xfrm>
              <a:off x="2592" y="2160"/>
              <a:ext cx="288" cy="1968"/>
            </a:xfrm>
            <a:prstGeom prst="line">
              <a:avLst/>
            </a:prstGeom>
            <a:noFill/>
            <a:ln w="9525">
              <a:solidFill>
                <a:schemeClr val="tx1"/>
              </a:solidFill>
              <a:round/>
              <a:headEnd/>
              <a:tailEnd/>
            </a:ln>
            <a:effectLst/>
          </p:spPr>
          <p:txBody>
            <a:bodyPr/>
            <a:lstStyle/>
            <a:p>
              <a:endParaRPr lang="en-US"/>
            </a:p>
          </p:txBody>
        </p:sp>
        <p:sp>
          <p:nvSpPr>
            <p:cNvPr id="53332" name="Rectangle 84"/>
            <p:cNvSpPr>
              <a:spLocks noChangeArrowheads="1"/>
            </p:cNvSpPr>
            <p:nvPr/>
          </p:nvSpPr>
          <p:spPr bwMode="auto">
            <a:xfrm>
              <a:off x="2880" y="2928"/>
              <a:ext cx="2544" cy="1200"/>
            </a:xfrm>
            <a:prstGeom prst="rect">
              <a:avLst/>
            </a:prstGeom>
            <a:solidFill>
              <a:schemeClr val="bg1"/>
            </a:solidFill>
            <a:ln w="9525">
              <a:solidFill>
                <a:schemeClr val="tx1"/>
              </a:solidFill>
              <a:miter lim="800000"/>
              <a:headEnd/>
              <a:tailEnd/>
            </a:ln>
            <a:effectLst/>
          </p:spPr>
          <p:txBody>
            <a:bodyPr wrap="none" anchor="ctr"/>
            <a:lstStyle/>
            <a:p>
              <a:pPr algn="ctr"/>
              <a:endParaRPr lang="en-US" sz="1000"/>
            </a:p>
          </p:txBody>
        </p:sp>
        <p:sp>
          <p:nvSpPr>
            <p:cNvPr id="53333" name="Rectangle 85"/>
            <p:cNvSpPr>
              <a:spLocks noChangeArrowheads="1"/>
            </p:cNvSpPr>
            <p:nvPr/>
          </p:nvSpPr>
          <p:spPr bwMode="auto">
            <a:xfrm>
              <a:off x="2880" y="3744"/>
              <a:ext cx="2544" cy="384"/>
            </a:xfrm>
            <a:prstGeom prst="rect">
              <a:avLst/>
            </a:prstGeom>
            <a:gradFill rotWithShape="1">
              <a:gsLst>
                <a:gs pos="0">
                  <a:srgbClr val="CCFFCC"/>
                </a:gs>
                <a:gs pos="100000">
                  <a:srgbClr val="CCFFCC">
                    <a:gamma/>
                    <a:shade val="46275"/>
                    <a:invGamma/>
                  </a:srgbClr>
                </a:gs>
              </a:gsLst>
              <a:lin ang="5400000" scaled="1"/>
            </a:gradFill>
            <a:ln w="9525">
              <a:solidFill>
                <a:schemeClr val="tx1"/>
              </a:solidFill>
              <a:miter lim="800000"/>
              <a:headEnd/>
              <a:tailEnd/>
            </a:ln>
            <a:effectLst/>
          </p:spPr>
          <p:txBody>
            <a:bodyPr wrap="none" anchor="ctr"/>
            <a:lstStyle/>
            <a:p>
              <a:pPr algn="ctr"/>
              <a:endParaRPr lang="en-US" sz="1000"/>
            </a:p>
          </p:txBody>
        </p:sp>
        <p:sp>
          <p:nvSpPr>
            <p:cNvPr id="53334" name="Line 86"/>
            <p:cNvSpPr>
              <a:spLocks noChangeShapeType="1"/>
            </p:cNvSpPr>
            <p:nvPr/>
          </p:nvSpPr>
          <p:spPr bwMode="auto">
            <a:xfrm>
              <a:off x="2880" y="3456"/>
              <a:ext cx="2544" cy="0"/>
            </a:xfrm>
            <a:prstGeom prst="line">
              <a:avLst/>
            </a:prstGeom>
            <a:noFill/>
            <a:ln w="9525">
              <a:solidFill>
                <a:schemeClr val="tx1"/>
              </a:solidFill>
              <a:round/>
              <a:headEnd/>
              <a:tailEnd/>
            </a:ln>
            <a:effectLst/>
          </p:spPr>
          <p:txBody>
            <a:bodyPr/>
            <a:lstStyle/>
            <a:p>
              <a:endParaRPr lang="en-US"/>
            </a:p>
          </p:txBody>
        </p:sp>
        <p:sp>
          <p:nvSpPr>
            <p:cNvPr id="53335" name="Text Box 87"/>
            <p:cNvSpPr txBox="1">
              <a:spLocks noChangeArrowheads="1"/>
            </p:cNvSpPr>
            <p:nvPr/>
          </p:nvSpPr>
          <p:spPr bwMode="auto">
            <a:xfrm>
              <a:off x="4850" y="2158"/>
              <a:ext cx="413" cy="322"/>
            </a:xfrm>
            <a:prstGeom prst="rect">
              <a:avLst/>
            </a:prstGeom>
            <a:noFill/>
            <a:ln w="9525">
              <a:noFill/>
              <a:miter lim="800000"/>
              <a:headEnd/>
              <a:tailEnd/>
            </a:ln>
            <a:effectLst/>
          </p:spPr>
          <p:txBody>
            <a:bodyPr wrap="none">
              <a:spAutoFit/>
            </a:bodyPr>
            <a:lstStyle/>
            <a:p>
              <a:r>
                <a:rPr lang="en-US" sz="1000"/>
                <a:t>Lf</a:t>
              </a:r>
            </a:p>
          </p:txBody>
        </p:sp>
        <p:sp>
          <p:nvSpPr>
            <p:cNvPr id="53336" name="Line 88"/>
            <p:cNvSpPr>
              <a:spLocks noChangeShapeType="1"/>
            </p:cNvSpPr>
            <p:nvPr/>
          </p:nvSpPr>
          <p:spPr bwMode="auto">
            <a:xfrm>
              <a:off x="5472" y="3744"/>
              <a:ext cx="0" cy="38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53337" name="Line 89"/>
            <p:cNvSpPr>
              <a:spLocks noChangeShapeType="1"/>
            </p:cNvSpPr>
            <p:nvPr/>
          </p:nvSpPr>
          <p:spPr bwMode="auto">
            <a:xfrm>
              <a:off x="3120" y="2928"/>
              <a:ext cx="0" cy="528"/>
            </a:xfrm>
            <a:prstGeom prst="line">
              <a:avLst/>
            </a:prstGeom>
            <a:noFill/>
            <a:ln w="9525">
              <a:solidFill>
                <a:schemeClr val="tx1"/>
              </a:solidFill>
              <a:round/>
              <a:headEnd/>
              <a:tailEnd/>
            </a:ln>
            <a:effectLst/>
          </p:spPr>
          <p:txBody>
            <a:bodyPr/>
            <a:lstStyle/>
            <a:p>
              <a:endParaRPr lang="en-US"/>
            </a:p>
          </p:txBody>
        </p:sp>
        <p:sp>
          <p:nvSpPr>
            <p:cNvPr id="53338" name="Line 90"/>
            <p:cNvSpPr>
              <a:spLocks noChangeShapeType="1"/>
            </p:cNvSpPr>
            <p:nvPr/>
          </p:nvSpPr>
          <p:spPr bwMode="auto">
            <a:xfrm>
              <a:off x="3120" y="3456"/>
              <a:ext cx="336" cy="288"/>
            </a:xfrm>
            <a:prstGeom prst="line">
              <a:avLst/>
            </a:prstGeom>
            <a:noFill/>
            <a:ln w="9525">
              <a:solidFill>
                <a:schemeClr val="tx1"/>
              </a:solidFill>
              <a:round/>
              <a:headEnd/>
              <a:tailEnd/>
            </a:ln>
            <a:effectLst/>
          </p:spPr>
          <p:txBody>
            <a:bodyPr/>
            <a:lstStyle/>
            <a:p>
              <a:endParaRPr lang="en-US"/>
            </a:p>
          </p:txBody>
        </p:sp>
        <p:sp>
          <p:nvSpPr>
            <p:cNvPr id="53339" name="Text Box 91"/>
            <p:cNvSpPr txBox="1">
              <a:spLocks noChangeArrowheads="1"/>
            </p:cNvSpPr>
            <p:nvPr/>
          </p:nvSpPr>
          <p:spPr bwMode="auto">
            <a:xfrm>
              <a:off x="3120" y="3405"/>
              <a:ext cx="483" cy="323"/>
            </a:xfrm>
            <a:prstGeom prst="rect">
              <a:avLst/>
            </a:prstGeom>
            <a:noFill/>
            <a:ln w="9525">
              <a:noFill/>
              <a:miter lim="800000"/>
              <a:headEnd/>
              <a:tailEnd/>
            </a:ln>
            <a:effectLst/>
          </p:spPr>
          <p:txBody>
            <a:bodyPr wrap="none">
              <a:spAutoFit/>
            </a:bodyPr>
            <a:lstStyle/>
            <a:p>
              <a:r>
                <a:rPr lang="en-US" sz="1000"/>
                <a:t>Pb</a:t>
              </a:r>
            </a:p>
          </p:txBody>
        </p:sp>
        <p:sp>
          <p:nvSpPr>
            <p:cNvPr id="53340" name="Text Box 92"/>
            <p:cNvSpPr txBox="1">
              <a:spLocks noChangeArrowheads="1"/>
            </p:cNvSpPr>
            <p:nvPr/>
          </p:nvSpPr>
          <p:spPr bwMode="auto">
            <a:xfrm>
              <a:off x="3458" y="3740"/>
              <a:ext cx="515" cy="323"/>
            </a:xfrm>
            <a:prstGeom prst="rect">
              <a:avLst/>
            </a:prstGeom>
            <a:noFill/>
            <a:ln w="9525">
              <a:noFill/>
              <a:miter lim="800000"/>
              <a:headEnd/>
              <a:tailEnd/>
            </a:ln>
            <a:effectLst/>
          </p:spPr>
          <p:txBody>
            <a:bodyPr wrap="none">
              <a:spAutoFit/>
            </a:bodyPr>
            <a:lstStyle/>
            <a:p>
              <a:r>
                <a:rPr lang="en-US" sz="1000"/>
                <a:t>Pw</a:t>
              </a:r>
            </a:p>
          </p:txBody>
        </p:sp>
        <p:sp>
          <p:nvSpPr>
            <p:cNvPr id="53341" name="Oval 93"/>
            <p:cNvSpPr>
              <a:spLocks noChangeArrowheads="1"/>
            </p:cNvSpPr>
            <p:nvPr/>
          </p:nvSpPr>
          <p:spPr bwMode="auto">
            <a:xfrm>
              <a:off x="3264" y="3936"/>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42" name="Oval 94"/>
            <p:cNvSpPr>
              <a:spLocks noChangeArrowheads="1"/>
            </p:cNvSpPr>
            <p:nvPr/>
          </p:nvSpPr>
          <p:spPr bwMode="auto">
            <a:xfrm>
              <a:off x="3120" y="3696"/>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43" name="Oval 95"/>
            <p:cNvSpPr>
              <a:spLocks noChangeArrowheads="1"/>
            </p:cNvSpPr>
            <p:nvPr/>
          </p:nvSpPr>
          <p:spPr bwMode="auto">
            <a:xfrm>
              <a:off x="4176" y="3744"/>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44" name="Oval 96"/>
            <p:cNvSpPr>
              <a:spLocks noChangeArrowheads="1"/>
            </p:cNvSpPr>
            <p:nvPr/>
          </p:nvSpPr>
          <p:spPr bwMode="auto">
            <a:xfrm>
              <a:off x="3264" y="3696"/>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45" name="Oval 97"/>
            <p:cNvSpPr>
              <a:spLocks noChangeArrowheads="1"/>
            </p:cNvSpPr>
            <p:nvPr/>
          </p:nvSpPr>
          <p:spPr bwMode="auto">
            <a:xfrm>
              <a:off x="4512" y="3840"/>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46" name="Oval 98"/>
            <p:cNvSpPr>
              <a:spLocks noChangeArrowheads="1"/>
            </p:cNvSpPr>
            <p:nvPr/>
          </p:nvSpPr>
          <p:spPr bwMode="auto">
            <a:xfrm>
              <a:off x="5136" y="3984"/>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47" name="Oval 99"/>
            <p:cNvSpPr>
              <a:spLocks noChangeArrowheads="1"/>
            </p:cNvSpPr>
            <p:nvPr/>
          </p:nvSpPr>
          <p:spPr bwMode="auto">
            <a:xfrm>
              <a:off x="4752" y="3984"/>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48" name="Line 100"/>
            <p:cNvSpPr>
              <a:spLocks noChangeShapeType="1"/>
            </p:cNvSpPr>
            <p:nvPr/>
          </p:nvSpPr>
          <p:spPr bwMode="auto">
            <a:xfrm>
              <a:off x="5472" y="3456"/>
              <a:ext cx="0" cy="28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53349" name="Text Box 101"/>
            <p:cNvSpPr txBox="1">
              <a:spLocks noChangeArrowheads="1"/>
            </p:cNvSpPr>
            <p:nvPr/>
          </p:nvSpPr>
          <p:spPr bwMode="auto">
            <a:xfrm>
              <a:off x="5472" y="3598"/>
              <a:ext cx="503" cy="322"/>
            </a:xfrm>
            <a:prstGeom prst="rect">
              <a:avLst/>
            </a:prstGeom>
            <a:noFill/>
            <a:ln w="9525">
              <a:noFill/>
              <a:miter lim="800000"/>
              <a:headEnd/>
              <a:tailEnd/>
            </a:ln>
            <a:effectLst/>
          </p:spPr>
          <p:txBody>
            <a:bodyPr wrap="none">
              <a:spAutoFit/>
            </a:bodyPr>
            <a:lstStyle/>
            <a:p>
              <a:r>
                <a:rPr lang="en-US" sz="1000"/>
                <a:t>Lbl</a:t>
              </a:r>
            </a:p>
          </p:txBody>
        </p:sp>
        <p:sp>
          <p:nvSpPr>
            <p:cNvPr id="53350" name="Text Box 102"/>
            <p:cNvSpPr txBox="1">
              <a:spLocks noChangeArrowheads="1"/>
            </p:cNvSpPr>
            <p:nvPr/>
          </p:nvSpPr>
          <p:spPr bwMode="auto">
            <a:xfrm>
              <a:off x="5478" y="4048"/>
              <a:ext cx="263" cy="323"/>
            </a:xfrm>
            <a:prstGeom prst="rect">
              <a:avLst/>
            </a:prstGeom>
            <a:noFill/>
            <a:ln w="9525">
              <a:noFill/>
              <a:miter lim="800000"/>
              <a:headEnd/>
              <a:tailEnd/>
            </a:ln>
            <a:effectLst/>
          </p:spPr>
          <p:txBody>
            <a:bodyPr wrap="none">
              <a:spAutoFit/>
            </a:bodyPr>
            <a:lstStyle/>
            <a:p>
              <a:endParaRPr lang="en-US" sz="1000"/>
            </a:p>
          </p:txBody>
        </p:sp>
        <p:sp>
          <p:nvSpPr>
            <p:cNvPr id="53351" name="Text Box 103"/>
            <p:cNvSpPr txBox="1">
              <a:spLocks noChangeArrowheads="1"/>
            </p:cNvSpPr>
            <p:nvPr/>
          </p:nvSpPr>
          <p:spPr bwMode="auto">
            <a:xfrm>
              <a:off x="3877" y="3040"/>
              <a:ext cx="595" cy="323"/>
            </a:xfrm>
            <a:prstGeom prst="rect">
              <a:avLst/>
            </a:prstGeom>
            <a:noFill/>
            <a:ln w="9525">
              <a:noFill/>
              <a:miter lim="800000"/>
              <a:headEnd/>
              <a:tailEnd/>
            </a:ln>
            <a:effectLst/>
          </p:spPr>
          <p:txBody>
            <a:bodyPr wrap="none">
              <a:spAutoFit/>
            </a:bodyPr>
            <a:lstStyle/>
            <a:p>
              <a:r>
                <a:rPr lang="en-US" sz="1000"/>
                <a:t>bulk</a:t>
              </a:r>
            </a:p>
          </p:txBody>
        </p:sp>
        <p:sp>
          <p:nvSpPr>
            <p:cNvPr id="53352" name="Freeform 104"/>
            <p:cNvSpPr>
              <a:spLocks/>
            </p:cNvSpPr>
            <p:nvPr/>
          </p:nvSpPr>
          <p:spPr bwMode="auto">
            <a:xfrm rot="16200000">
              <a:off x="5112" y="3240"/>
              <a:ext cx="96" cy="144"/>
            </a:xfrm>
            <a:custGeom>
              <a:avLst/>
              <a:gdLst/>
              <a:ahLst/>
              <a:cxnLst>
                <a:cxn ang="0">
                  <a:pos x="48" y="144"/>
                </a:cxn>
                <a:cxn ang="0">
                  <a:pos x="0" y="96"/>
                </a:cxn>
                <a:cxn ang="0">
                  <a:pos x="48" y="0"/>
                </a:cxn>
                <a:cxn ang="0">
                  <a:pos x="144" y="48"/>
                </a:cxn>
                <a:cxn ang="0">
                  <a:pos x="144" y="144"/>
                </a:cxn>
                <a:cxn ang="0">
                  <a:pos x="48" y="144"/>
                </a:cxn>
              </a:cxnLst>
              <a:rect l="0" t="0" r="r" b="b"/>
              <a:pathLst>
                <a:path w="144" h="144">
                  <a:moveTo>
                    <a:pt x="48" y="144"/>
                  </a:moveTo>
                  <a:lnTo>
                    <a:pt x="0" y="96"/>
                  </a:lnTo>
                  <a:lnTo>
                    <a:pt x="48" y="0"/>
                  </a:lnTo>
                  <a:lnTo>
                    <a:pt x="144" y="48"/>
                  </a:lnTo>
                  <a:lnTo>
                    <a:pt x="144" y="144"/>
                  </a:lnTo>
                  <a:lnTo>
                    <a:pt x="48" y="144"/>
                  </a:lnTo>
                  <a:close/>
                </a:path>
              </a:pathLst>
            </a:custGeom>
            <a:gradFill rotWithShape="1">
              <a:gsLst>
                <a:gs pos="0">
                  <a:srgbClr val="CCFFCC"/>
                </a:gs>
                <a:gs pos="100000">
                  <a:srgbClr val="CCFFCC">
                    <a:gamma/>
                    <a:shade val="46275"/>
                    <a:invGamma/>
                  </a:srgbClr>
                </a:gs>
              </a:gsLst>
              <a:lin ang="5400000" scaled="1"/>
            </a:gradFill>
            <a:ln w="9525">
              <a:solidFill>
                <a:schemeClr val="tx1"/>
              </a:solidFill>
              <a:round/>
              <a:headEnd/>
              <a:tailEnd/>
            </a:ln>
            <a:effectLst/>
          </p:spPr>
          <p:txBody>
            <a:bodyPr/>
            <a:lstStyle/>
            <a:p>
              <a:endParaRPr lang="en-US"/>
            </a:p>
          </p:txBody>
        </p:sp>
        <p:sp>
          <p:nvSpPr>
            <p:cNvPr id="53353" name="Freeform 105"/>
            <p:cNvSpPr>
              <a:spLocks/>
            </p:cNvSpPr>
            <p:nvPr/>
          </p:nvSpPr>
          <p:spPr bwMode="auto">
            <a:xfrm rot="16200000">
              <a:off x="4872" y="3720"/>
              <a:ext cx="96" cy="144"/>
            </a:xfrm>
            <a:custGeom>
              <a:avLst/>
              <a:gdLst/>
              <a:ahLst/>
              <a:cxnLst>
                <a:cxn ang="0">
                  <a:pos x="48" y="144"/>
                </a:cxn>
                <a:cxn ang="0">
                  <a:pos x="0" y="96"/>
                </a:cxn>
                <a:cxn ang="0">
                  <a:pos x="48" y="0"/>
                </a:cxn>
                <a:cxn ang="0">
                  <a:pos x="144" y="48"/>
                </a:cxn>
                <a:cxn ang="0">
                  <a:pos x="144" y="144"/>
                </a:cxn>
                <a:cxn ang="0">
                  <a:pos x="48" y="144"/>
                </a:cxn>
              </a:cxnLst>
              <a:rect l="0" t="0" r="r" b="b"/>
              <a:pathLst>
                <a:path w="144" h="144">
                  <a:moveTo>
                    <a:pt x="48" y="144"/>
                  </a:moveTo>
                  <a:lnTo>
                    <a:pt x="0" y="96"/>
                  </a:lnTo>
                  <a:lnTo>
                    <a:pt x="48" y="0"/>
                  </a:lnTo>
                  <a:lnTo>
                    <a:pt x="144" y="48"/>
                  </a:lnTo>
                  <a:lnTo>
                    <a:pt x="144" y="144"/>
                  </a:lnTo>
                  <a:lnTo>
                    <a:pt x="48" y="144"/>
                  </a:lnTo>
                  <a:close/>
                </a:path>
              </a:pathLst>
            </a:custGeom>
            <a:solidFill>
              <a:schemeClr val="bg1"/>
            </a:solidFill>
            <a:ln w="9525">
              <a:solidFill>
                <a:schemeClr val="tx1"/>
              </a:solidFill>
              <a:round/>
              <a:headEnd/>
              <a:tailEnd/>
            </a:ln>
            <a:effectLst/>
          </p:spPr>
          <p:txBody>
            <a:bodyPr/>
            <a:lstStyle/>
            <a:p>
              <a:endParaRPr lang="en-US"/>
            </a:p>
          </p:txBody>
        </p:sp>
        <p:sp>
          <p:nvSpPr>
            <p:cNvPr id="53354" name="Oval 106"/>
            <p:cNvSpPr>
              <a:spLocks noChangeArrowheads="1"/>
            </p:cNvSpPr>
            <p:nvPr/>
          </p:nvSpPr>
          <p:spPr bwMode="auto">
            <a:xfrm>
              <a:off x="3648" y="2976"/>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55" name="Oval 107"/>
            <p:cNvSpPr>
              <a:spLocks noChangeArrowheads="1"/>
            </p:cNvSpPr>
            <p:nvPr/>
          </p:nvSpPr>
          <p:spPr bwMode="auto">
            <a:xfrm>
              <a:off x="4032" y="3264"/>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56" name="Oval 108"/>
            <p:cNvSpPr>
              <a:spLocks noChangeArrowheads="1"/>
            </p:cNvSpPr>
            <p:nvPr/>
          </p:nvSpPr>
          <p:spPr bwMode="auto">
            <a:xfrm>
              <a:off x="3024" y="3984"/>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57" name="Oval 109"/>
            <p:cNvSpPr>
              <a:spLocks noChangeArrowheads="1"/>
            </p:cNvSpPr>
            <p:nvPr/>
          </p:nvSpPr>
          <p:spPr bwMode="auto">
            <a:xfrm>
              <a:off x="3888" y="3792"/>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58" name="Oval 110"/>
            <p:cNvSpPr>
              <a:spLocks noChangeArrowheads="1"/>
            </p:cNvSpPr>
            <p:nvPr/>
          </p:nvSpPr>
          <p:spPr bwMode="auto">
            <a:xfrm>
              <a:off x="3312" y="3072"/>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59" name="Text Box 111"/>
            <p:cNvSpPr txBox="1">
              <a:spLocks noChangeArrowheads="1"/>
            </p:cNvSpPr>
            <p:nvPr/>
          </p:nvSpPr>
          <p:spPr bwMode="auto">
            <a:xfrm>
              <a:off x="4941" y="3118"/>
              <a:ext cx="483" cy="322"/>
            </a:xfrm>
            <a:prstGeom prst="rect">
              <a:avLst/>
            </a:prstGeom>
            <a:noFill/>
            <a:ln w="9525">
              <a:noFill/>
              <a:miter lim="800000"/>
              <a:headEnd/>
              <a:tailEnd/>
            </a:ln>
            <a:effectLst/>
          </p:spPr>
          <p:txBody>
            <a:bodyPr wrap="none">
              <a:spAutoFit/>
            </a:bodyPr>
            <a:lstStyle/>
            <a:p>
              <a:r>
                <a:rPr lang="en-US" sz="1000"/>
                <a:t>Pd</a:t>
              </a:r>
            </a:p>
          </p:txBody>
        </p:sp>
        <p:sp>
          <p:nvSpPr>
            <p:cNvPr id="53360" name="Text Box 112"/>
            <p:cNvSpPr txBox="1">
              <a:spLocks noChangeArrowheads="1"/>
            </p:cNvSpPr>
            <p:nvPr/>
          </p:nvSpPr>
          <p:spPr bwMode="auto">
            <a:xfrm>
              <a:off x="3022" y="3885"/>
              <a:ext cx="1044" cy="323"/>
            </a:xfrm>
            <a:prstGeom prst="rect">
              <a:avLst/>
            </a:prstGeom>
            <a:noFill/>
            <a:ln w="9525">
              <a:noFill/>
              <a:miter lim="800000"/>
              <a:headEnd/>
              <a:tailEnd/>
            </a:ln>
            <a:effectLst/>
          </p:spPr>
          <p:txBody>
            <a:bodyPr wrap="none">
              <a:spAutoFit/>
            </a:bodyPr>
            <a:lstStyle/>
            <a:p>
              <a:r>
                <a:rPr lang="en-US" sz="1000"/>
                <a:t>adhesion </a:t>
              </a:r>
            </a:p>
          </p:txBody>
        </p:sp>
        <p:sp>
          <p:nvSpPr>
            <p:cNvPr id="53361" name="Oval 113"/>
            <p:cNvSpPr>
              <a:spLocks noChangeArrowheads="1"/>
            </p:cNvSpPr>
            <p:nvPr/>
          </p:nvSpPr>
          <p:spPr bwMode="auto">
            <a:xfrm>
              <a:off x="3792" y="3984"/>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62" name="Oval 114"/>
            <p:cNvSpPr>
              <a:spLocks noChangeArrowheads="1"/>
            </p:cNvSpPr>
            <p:nvPr/>
          </p:nvSpPr>
          <p:spPr bwMode="auto">
            <a:xfrm>
              <a:off x="4368" y="3984"/>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63" name="Text Box 115"/>
            <p:cNvSpPr txBox="1">
              <a:spLocks noChangeArrowheads="1"/>
            </p:cNvSpPr>
            <p:nvPr/>
          </p:nvSpPr>
          <p:spPr bwMode="auto">
            <a:xfrm>
              <a:off x="4608" y="3608"/>
              <a:ext cx="1205" cy="323"/>
            </a:xfrm>
            <a:prstGeom prst="rect">
              <a:avLst/>
            </a:prstGeom>
            <a:noFill/>
            <a:ln w="9525">
              <a:noFill/>
              <a:miter lim="800000"/>
              <a:headEnd/>
              <a:tailEnd/>
            </a:ln>
            <a:effectLst/>
          </p:spPr>
          <p:txBody>
            <a:bodyPr wrap="none">
              <a:spAutoFit/>
            </a:bodyPr>
            <a:lstStyle/>
            <a:p>
              <a:r>
                <a:rPr lang="en-US" sz="1000"/>
                <a:t>detachment</a:t>
              </a:r>
            </a:p>
          </p:txBody>
        </p:sp>
        <p:sp>
          <p:nvSpPr>
            <p:cNvPr id="53364" name="Line 116"/>
            <p:cNvSpPr>
              <a:spLocks noChangeShapeType="1"/>
            </p:cNvSpPr>
            <p:nvPr/>
          </p:nvSpPr>
          <p:spPr bwMode="auto">
            <a:xfrm>
              <a:off x="4896" y="3744"/>
              <a:ext cx="96" cy="0"/>
            </a:xfrm>
            <a:prstGeom prst="line">
              <a:avLst/>
            </a:prstGeom>
            <a:noFill/>
            <a:ln w="9525">
              <a:solidFill>
                <a:schemeClr val="bg1"/>
              </a:solidFill>
              <a:round/>
              <a:headEnd/>
              <a:tailEnd/>
            </a:ln>
            <a:effectLst/>
          </p:spPr>
          <p:txBody>
            <a:bodyPr/>
            <a:lstStyle/>
            <a:p>
              <a:endParaRPr lang="en-US"/>
            </a:p>
          </p:txBody>
        </p:sp>
        <p:sp>
          <p:nvSpPr>
            <p:cNvPr id="53365" name="Freeform 117"/>
            <p:cNvSpPr>
              <a:spLocks/>
            </p:cNvSpPr>
            <p:nvPr/>
          </p:nvSpPr>
          <p:spPr bwMode="auto">
            <a:xfrm rot="2632602">
              <a:off x="4608" y="3120"/>
              <a:ext cx="240" cy="144"/>
            </a:xfrm>
            <a:custGeom>
              <a:avLst/>
              <a:gdLst/>
              <a:ahLst/>
              <a:cxnLst>
                <a:cxn ang="0">
                  <a:pos x="0" y="48"/>
                </a:cxn>
                <a:cxn ang="0">
                  <a:pos x="48" y="0"/>
                </a:cxn>
                <a:cxn ang="0">
                  <a:pos x="192" y="0"/>
                </a:cxn>
                <a:cxn ang="0">
                  <a:pos x="240" y="48"/>
                </a:cxn>
                <a:cxn ang="0">
                  <a:pos x="192" y="144"/>
                </a:cxn>
                <a:cxn ang="0">
                  <a:pos x="96" y="96"/>
                </a:cxn>
                <a:cxn ang="0">
                  <a:pos x="48" y="144"/>
                </a:cxn>
                <a:cxn ang="0">
                  <a:pos x="0" y="48"/>
                </a:cxn>
              </a:cxnLst>
              <a:rect l="0" t="0" r="r" b="b"/>
              <a:pathLst>
                <a:path w="240" h="144">
                  <a:moveTo>
                    <a:pt x="0" y="48"/>
                  </a:moveTo>
                  <a:lnTo>
                    <a:pt x="48" y="0"/>
                  </a:lnTo>
                  <a:lnTo>
                    <a:pt x="192" y="0"/>
                  </a:lnTo>
                  <a:lnTo>
                    <a:pt x="240" y="48"/>
                  </a:lnTo>
                  <a:lnTo>
                    <a:pt x="192" y="144"/>
                  </a:lnTo>
                  <a:lnTo>
                    <a:pt x="96" y="96"/>
                  </a:lnTo>
                  <a:lnTo>
                    <a:pt x="48" y="144"/>
                  </a:lnTo>
                  <a:lnTo>
                    <a:pt x="0" y="48"/>
                  </a:lnTo>
                  <a:close/>
                </a:path>
              </a:pathLst>
            </a:custGeom>
            <a:gradFill rotWithShape="1">
              <a:gsLst>
                <a:gs pos="0">
                  <a:srgbClr val="CCFFCC"/>
                </a:gs>
                <a:gs pos="100000">
                  <a:srgbClr val="CCFFCC">
                    <a:gamma/>
                    <a:shade val="46275"/>
                    <a:invGamma/>
                  </a:srgbClr>
                </a:gs>
              </a:gsLst>
              <a:lin ang="5400000" scaled="1"/>
            </a:gradFill>
            <a:ln w="9525">
              <a:solidFill>
                <a:schemeClr val="tx1"/>
              </a:solidFill>
              <a:round/>
              <a:headEnd/>
              <a:tailEnd/>
            </a:ln>
            <a:effectLst/>
          </p:spPr>
          <p:txBody>
            <a:bodyPr/>
            <a:lstStyle/>
            <a:p>
              <a:endParaRPr lang="en-US"/>
            </a:p>
          </p:txBody>
        </p:sp>
        <p:sp>
          <p:nvSpPr>
            <p:cNvPr id="53366" name="Freeform 118"/>
            <p:cNvSpPr>
              <a:spLocks/>
            </p:cNvSpPr>
            <p:nvPr/>
          </p:nvSpPr>
          <p:spPr bwMode="auto">
            <a:xfrm>
              <a:off x="4272" y="3744"/>
              <a:ext cx="240" cy="144"/>
            </a:xfrm>
            <a:custGeom>
              <a:avLst/>
              <a:gdLst/>
              <a:ahLst/>
              <a:cxnLst>
                <a:cxn ang="0">
                  <a:pos x="0" y="48"/>
                </a:cxn>
                <a:cxn ang="0">
                  <a:pos x="48" y="0"/>
                </a:cxn>
                <a:cxn ang="0">
                  <a:pos x="192" y="0"/>
                </a:cxn>
                <a:cxn ang="0">
                  <a:pos x="240" y="48"/>
                </a:cxn>
                <a:cxn ang="0">
                  <a:pos x="192" y="144"/>
                </a:cxn>
                <a:cxn ang="0">
                  <a:pos x="96" y="96"/>
                </a:cxn>
                <a:cxn ang="0">
                  <a:pos x="48" y="144"/>
                </a:cxn>
                <a:cxn ang="0">
                  <a:pos x="0" y="48"/>
                </a:cxn>
              </a:cxnLst>
              <a:rect l="0" t="0" r="r" b="b"/>
              <a:pathLst>
                <a:path w="240" h="144">
                  <a:moveTo>
                    <a:pt x="0" y="48"/>
                  </a:moveTo>
                  <a:lnTo>
                    <a:pt x="48" y="0"/>
                  </a:lnTo>
                  <a:lnTo>
                    <a:pt x="192" y="0"/>
                  </a:lnTo>
                  <a:lnTo>
                    <a:pt x="240" y="48"/>
                  </a:lnTo>
                  <a:lnTo>
                    <a:pt x="192" y="144"/>
                  </a:lnTo>
                  <a:lnTo>
                    <a:pt x="96" y="96"/>
                  </a:lnTo>
                  <a:lnTo>
                    <a:pt x="48" y="144"/>
                  </a:lnTo>
                  <a:lnTo>
                    <a:pt x="0" y="48"/>
                  </a:lnTo>
                  <a:close/>
                </a:path>
              </a:pathLst>
            </a:custGeom>
            <a:solidFill>
              <a:schemeClr val="bg1"/>
            </a:solidFill>
            <a:ln w="9525">
              <a:solidFill>
                <a:schemeClr val="tx1"/>
              </a:solidFill>
              <a:round/>
              <a:headEnd/>
              <a:tailEnd/>
            </a:ln>
            <a:effectLst/>
          </p:spPr>
          <p:txBody>
            <a:bodyPr/>
            <a:lstStyle/>
            <a:p>
              <a:endParaRPr lang="en-US"/>
            </a:p>
          </p:txBody>
        </p:sp>
        <p:sp>
          <p:nvSpPr>
            <p:cNvPr id="53367" name="Oval 119"/>
            <p:cNvSpPr>
              <a:spLocks noChangeArrowheads="1"/>
            </p:cNvSpPr>
            <p:nvPr/>
          </p:nvSpPr>
          <p:spPr bwMode="auto">
            <a:xfrm>
              <a:off x="4656" y="3120"/>
              <a:ext cx="48" cy="48"/>
            </a:xfrm>
            <a:prstGeom prst="ellipse">
              <a:avLst/>
            </a:prstGeom>
            <a:solidFill>
              <a:srgbClr val="FF0000"/>
            </a:solidFill>
            <a:ln w="9525">
              <a:solidFill>
                <a:schemeClr val="tx1"/>
              </a:solidFill>
              <a:round/>
              <a:headEnd/>
              <a:tailEnd/>
            </a:ln>
            <a:effectLst/>
          </p:spPr>
          <p:txBody>
            <a:bodyPr wrap="none" anchor="ctr"/>
            <a:lstStyle/>
            <a:p>
              <a:pPr algn="ctr"/>
              <a:endParaRPr lang="en-US" sz="1000">
                <a:solidFill>
                  <a:srgbClr val="FF0000"/>
                </a:solidFill>
              </a:endParaRPr>
            </a:p>
          </p:txBody>
        </p:sp>
        <p:sp>
          <p:nvSpPr>
            <p:cNvPr id="53368" name="Line 120"/>
            <p:cNvSpPr>
              <a:spLocks noChangeShapeType="1"/>
            </p:cNvSpPr>
            <p:nvPr/>
          </p:nvSpPr>
          <p:spPr bwMode="auto">
            <a:xfrm>
              <a:off x="4320" y="3744"/>
              <a:ext cx="144" cy="0"/>
            </a:xfrm>
            <a:prstGeom prst="line">
              <a:avLst/>
            </a:prstGeom>
            <a:noFill/>
            <a:ln w="9525">
              <a:solidFill>
                <a:schemeClr val="bg1"/>
              </a:solidFill>
              <a:round/>
              <a:headEnd/>
              <a:tailEnd/>
            </a:ln>
            <a:effectLst/>
          </p:spPr>
          <p:txBody>
            <a:bodyPr/>
            <a:lstStyle/>
            <a:p>
              <a:endParaRPr lang="en-US"/>
            </a:p>
          </p:txBody>
        </p:sp>
      </p:grpSp>
      <p:sp>
        <p:nvSpPr>
          <p:cNvPr id="53369" name="Text Box 121"/>
          <p:cNvSpPr txBox="1">
            <a:spLocks noChangeArrowheads="1"/>
          </p:cNvSpPr>
          <p:nvPr/>
        </p:nvSpPr>
        <p:spPr bwMode="auto">
          <a:xfrm>
            <a:off x="4800600" y="5638800"/>
            <a:ext cx="3886200" cy="730250"/>
          </a:xfrm>
          <a:prstGeom prst="rect">
            <a:avLst/>
          </a:prstGeom>
          <a:noFill/>
          <a:ln w="9525">
            <a:noFill/>
            <a:miter lim="800000"/>
            <a:headEnd/>
            <a:tailEnd/>
          </a:ln>
          <a:effectLst/>
        </p:spPr>
        <p:txBody>
          <a:bodyPr>
            <a:spAutoFit/>
          </a:bodyPr>
          <a:lstStyle/>
          <a:p>
            <a:pPr eaLnBrk="0" hangingPunct="0"/>
            <a:r>
              <a:rPr lang="en-US" sz="1400" i="1"/>
              <a:t>Schematic of pipes showing pipe wall layer where contaminants can adsorb to corrosion products or attach to biofilms</a:t>
            </a:r>
          </a:p>
        </p:txBody>
      </p:sp>
      <p:pic>
        <p:nvPicPr>
          <p:cNvPr id="53371" name="Picture 12" descr="Corroded Pipe"/>
          <p:cNvPicPr>
            <a:picLocks noChangeAspect="1" noChangeArrowheads="1"/>
          </p:cNvPicPr>
          <p:nvPr/>
        </p:nvPicPr>
        <p:blipFill>
          <a:blip r:embed="rId3" cstate="print"/>
          <a:srcRect/>
          <a:stretch>
            <a:fillRect/>
          </a:stretch>
        </p:blipFill>
        <p:spPr bwMode="auto">
          <a:xfrm>
            <a:off x="4495800" y="3733800"/>
            <a:ext cx="1495425" cy="14954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0"/>
          </p:nvPr>
        </p:nvSpPr>
        <p:spPr/>
        <p:txBody>
          <a:bodyPr/>
          <a:lstStyle/>
          <a:p>
            <a:fld id="{E0AB7091-8DBF-453E-B90A-A1D0EC3B3E1A}" type="slidenum">
              <a:rPr lang="en-US"/>
              <a:pPr/>
              <a:t>17</a:t>
            </a:fld>
            <a:endParaRPr lang="en-US"/>
          </a:p>
        </p:txBody>
      </p:sp>
      <p:sp>
        <p:nvSpPr>
          <p:cNvPr id="44034" name="Rectangle 2"/>
          <p:cNvSpPr>
            <a:spLocks noGrp="1" noChangeArrowheads="1"/>
          </p:cNvSpPr>
          <p:nvPr>
            <p:ph type="title" sz="quarter"/>
          </p:nvPr>
        </p:nvSpPr>
        <p:spPr>
          <a:xfrm>
            <a:off x="381000" y="1295400"/>
            <a:ext cx="8763000" cy="717550"/>
          </a:xfrm>
        </p:spPr>
        <p:txBody>
          <a:bodyPr/>
          <a:lstStyle/>
          <a:p>
            <a:r>
              <a:rPr lang="en-US" sz="2800" dirty="0"/>
              <a:t>Our Nation’s Drinking Water: A Precious Resource</a:t>
            </a:r>
          </a:p>
        </p:txBody>
      </p:sp>
      <p:pic>
        <p:nvPicPr>
          <p:cNvPr id="44041" name="Picture 9" descr="DrinkingWater"/>
          <p:cNvPicPr>
            <a:picLocks noChangeAspect="1" noChangeArrowheads="1"/>
          </p:cNvPicPr>
          <p:nvPr/>
        </p:nvPicPr>
        <p:blipFill>
          <a:blip r:embed="rId3" cstate="print"/>
          <a:srcRect/>
          <a:stretch>
            <a:fillRect/>
          </a:stretch>
        </p:blipFill>
        <p:spPr bwMode="auto">
          <a:xfrm>
            <a:off x="876300" y="2133600"/>
            <a:ext cx="2447925" cy="1835150"/>
          </a:xfrm>
          <a:prstGeom prst="rect">
            <a:avLst/>
          </a:prstGeom>
          <a:noFill/>
          <a:ln w="12700">
            <a:solidFill>
              <a:srgbClr val="0070B9"/>
            </a:solidFill>
            <a:miter lim="800000"/>
            <a:headEnd/>
            <a:tailEnd/>
          </a:ln>
        </p:spPr>
      </p:pic>
      <p:pic>
        <p:nvPicPr>
          <p:cNvPr id="44042" name="Picture 10" descr="DSC03158"/>
          <p:cNvPicPr>
            <a:picLocks noChangeAspect="1" noChangeArrowheads="1"/>
          </p:cNvPicPr>
          <p:nvPr/>
        </p:nvPicPr>
        <p:blipFill>
          <a:blip r:embed="rId4" cstate="print"/>
          <a:srcRect/>
          <a:stretch>
            <a:fillRect/>
          </a:stretch>
        </p:blipFill>
        <p:spPr bwMode="auto">
          <a:xfrm>
            <a:off x="3462338" y="2133600"/>
            <a:ext cx="2447925" cy="1835150"/>
          </a:xfrm>
          <a:prstGeom prst="rect">
            <a:avLst/>
          </a:prstGeom>
          <a:noFill/>
          <a:ln w="12700">
            <a:solidFill>
              <a:srgbClr val="0070B9"/>
            </a:solidFill>
            <a:miter lim="800000"/>
            <a:headEnd/>
            <a:tailEnd/>
          </a:ln>
        </p:spPr>
      </p:pic>
      <p:pic>
        <p:nvPicPr>
          <p:cNvPr id="44043" name="Picture 11" descr="DSC05396"/>
          <p:cNvPicPr>
            <a:picLocks noChangeAspect="1" noChangeArrowheads="1"/>
          </p:cNvPicPr>
          <p:nvPr/>
        </p:nvPicPr>
        <p:blipFill>
          <a:blip r:embed="rId5" cstate="print"/>
          <a:srcRect/>
          <a:stretch>
            <a:fillRect/>
          </a:stretch>
        </p:blipFill>
        <p:spPr bwMode="auto">
          <a:xfrm>
            <a:off x="6048375" y="2133600"/>
            <a:ext cx="2447925" cy="1835150"/>
          </a:xfrm>
          <a:prstGeom prst="rect">
            <a:avLst/>
          </a:prstGeom>
          <a:noFill/>
          <a:ln w="12700">
            <a:solidFill>
              <a:srgbClr val="0070B9"/>
            </a:solidFill>
            <a:miter lim="800000"/>
            <a:headEnd/>
            <a:tailEnd/>
          </a:ln>
        </p:spPr>
      </p:pic>
      <p:pic>
        <p:nvPicPr>
          <p:cNvPr id="44044" name="Picture 12" descr="DSC05519"/>
          <p:cNvPicPr>
            <a:picLocks noChangeAspect="1" noChangeArrowheads="1"/>
          </p:cNvPicPr>
          <p:nvPr/>
        </p:nvPicPr>
        <p:blipFill>
          <a:blip r:embed="rId6" cstate="print"/>
          <a:srcRect b="223"/>
          <a:stretch>
            <a:fillRect/>
          </a:stretch>
        </p:blipFill>
        <p:spPr bwMode="auto">
          <a:xfrm>
            <a:off x="876300" y="4108450"/>
            <a:ext cx="2447925" cy="1830388"/>
          </a:xfrm>
          <a:prstGeom prst="rect">
            <a:avLst/>
          </a:prstGeom>
          <a:noFill/>
          <a:ln w="12700">
            <a:solidFill>
              <a:srgbClr val="0070B9"/>
            </a:solidFill>
            <a:miter lim="800000"/>
            <a:headEnd/>
            <a:tailEnd/>
          </a:ln>
        </p:spPr>
      </p:pic>
      <p:pic>
        <p:nvPicPr>
          <p:cNvPr id="44045" name="Picture 13" descr="DSC09061"/>
          <p:cNvPicPr>
            <a:picLocks noChangeAspect="1" noChangeArrowheads="1"/>
          </p:cNvPicPr>
          <p:nvPr/>
        </p:nvPicPr>
        <p:blipFill>
          <a:blip r:embed="rId7" cstate="print"/>
          <a:srcRect/>
          <a:stretch>
            <a:fillRect/>
          </a:stretch>
        </p:blipFill>
        <p:spPr bwMode="auto">
          <a:xfrm>
            <a:off x="3462338" y="4108450"/>
            <a:ext cx="2447925" cy="1835150"/>
          </a:xfrm>
          <a:prstGeom prst="rect">
            <a:avLst/>
          </a:prstGeom>
          <a:noFill/>
          <a:ln w="12700">
            <a:solidFill>
              <a:srgbClr val="0070B9"/>
            </a:solidFill>
            <a:miter lim="800000"/>
            <a:headEnd/>
            <a:tailEnd/>
          </a:ln>
        </p:spPr>
      </p:pic>
      <p:pic>
        <p:nvPicPr>
          <p:cNvPr id="44046" name="Picture 14" descr="DSC09155"/>
          <p:cNvPicPr>
            <a:picLocks noChangeAspect="1" noChangeArrowheads="1"/>
          </p:cNvPicPr>
          <p:nvPr/>
        </p:nvPicPr>
        <p:blipFill>
          <a:blip r:embed="rId8" cstate="print"/>
          <a:srcRect/>
          <a:stretch>
            <a:fillRect/>
          </a:stretch>
        </p:blipFill>
        <p:spPr bwMode="auto">
          <a:xfrm>
            <a:off x="6048375" y="4108450"/>
            <a:ext cx="2447925" cy="1835150"/>
          </a:xfrm>
          <a:prstGeom prst="rect">
            <a:avLst/>
          </a:prstGeom>
          <a:noFill/>
          <a:ln w="12700">
            <a:solidFill>
              <a:srgbClr val="0070B9"/>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Overview</a:t>
            </a:r>
            <a:endParaRPr lang="en-US" sz="2800" dirty="0"/>
          </a:p>
        </p:txBody>
      </p:sp>
      <p:sp>
        <p:nvSpPr>
          <p:cNvPr id="3" name="Content Placeholder 2"/>
          <p:cNvSpPr>
            <a:spLocks noGrp="1"/>
          </p:cNvSpPr>
          <p:nvPr>
            <p:ph idx="1"/>
          </p:nvPr>
        </p:nvSpPr>
        <p:spPr>
          <a:xfrm>
            <a:off x="757238" y="2165350"/>
            <a:ext cx="7929562" cy="3778250"/>
          </a:xfrm>
        </p:spPr>
        <p:txBody>
          <a:bodyPr/>
          <a:lstStyle/>
          <a:p>
            <a:r>
              <a:rPr lang="en-US" dirty="0" smtClean="0"/>
              <a:t>College and graduate school</a:t>
            </a:r>
          </a:p>
          <a:p>
            <a:r>
              <a:rPr lang="en-US" dirty="0" smtClean="0"/>
              <a:t>Postdoc at Los Alamos National Laboratory</a:t>
            </a:r>
          </a:p>
          <a:p>
            <a:r>
              <a:rPr lang="en-US" dirty="0" smtClean="0"/>
              <a:t>Fellowship with the American Association for the Advancement of Science</a:t>
            </a:r>
          </a:p>
          <a:p>
            <a:r>
              <a:rPr lang="en-US" dirty="0" smtClean="0"/>
              <a:t>Research position with the United States Environmental Protection Agency</a:t>
            </a:r>
          </a:p>
          <a:p>
            <a:endParaRPr lang="en-US" dirty="0"/>
          </a:p>
        </p:txBody>
      </p:sp>
      <p:sp>
        <p:nvSpPr>
          <p:cNvPr id="4" name="Slide Number Placeholder 3"/>
          <p:cNvSpPr>
            <a:spLocks noGrp="1"/>
          </p:cNvSpPr>
          <p:nvPr>
            <p:ph type="sldNum" sz="quarter" idx="10"/>
          </p:nvPr>
        </p:nvSpPr>
        <p:spPr/>
        <p:txBody>
          <a:bodyPr/>
          <a:lstStyle/>
          <a:p>
            <a:fld id="{31F720A9-CBAC-4A5D-BD30-D45973FFF3EF}" type="slidenum">
              <a:rPr lang="en-US" smtClean="0"/>
              <a:pPr/>
              <a:t>1</a:t>
            </a:fld>
            <a:endParaRPr lang="en-US"/>
          </a:p>
        </p:txBody>
      </p:sp>
      <p:pic>
        <p:nvPicPr>
          <p:cNvPr id="5" name="Picture 12" descr="DSC05519"/>
          <p:cNvPicPr>
            <a:picLocks noChangeAspect="1" noChangeArrowheads="1"/>
          </p:cNvPicPr>
          <p:nvPr/>
        </p:nvPicPr>
        <p:blipFill>
          <a:blip r:embed="rId2" cstate="print"/>
          <a:srcRect b="223"/>
          <a:stretch>
            <a:fillRect/>
          </a:stretch>
        </p:blipFill>
        <p:spPr bwMode="auto">
          <a:xfrm>
            <a:off x="876300" y="4108450"/>
            <a:ext cx="2447925" cy="1830388"/>
          </a:xfrm>
          <a:prstGeom prst="rect">
            <a:avLst/>
          </a:prstGeom>
          <a:noFill/>
          <a:ln w="12700">
            <a:solidFill>
              <a:srgbClr val="0070B9"/>
            </a:solidFill>
            <a:miter lim="800000"/>
            <a:headEnd/>
            <a:tailEnd/>
          </a:ln>
        </p:spPr>
      </p:pic>
      <p:pic>
        <p:nvPicPr>
          <p:cNvPr id="6" name="Picture 11" descr="DSC05396"/>
          <p:cNvPicPr>
            <a:picLocks noChangeAspect="1" noChangeArrowheads="1"/>
          </p:cNvPicPr>
          <p:nvPr/>
        </p:nvPicPr>
        <p:blipFill>
          <a:blip r:embed="rId3" cstate="print"/>
          <a:srcRect/>
          <a:stretch>
            <a:fillRect/>
          </a:stretch>
        </p:blipFill>
        <p:spPr bwMode="auto">
          <a:xfrm>
            <a:off x="3557587" y="4103688"/>
            <a:ext cx="2447925" cy="1835150"/>
          </a:xfrm>
          <a:prstGeom prst="rect">
            <a:avLst/>
          </a:prstGeom>
          <a:noFill/>
          <a:ln w="12700">
            <a:solidFill>
              <a:srgbClr val="0070B9"/>
            </a:solidFill>
            <a:miter lim="800000"/>
            <a:headEnd/>
            <a:tailEnd/>
          </a:ln>
        </p:spPr>
      </p:pic>
      <p:pic>
        <p:nvPicPr>
          <p:cNvPr id="14" name="Picture 13" descr="DSC09061"/>
          <p:cNvPicPr>
            <a:picLocks noChangeAspect="1" noChangeArrowheads="1"/>
          </p:cNvPicPr>
          <p:nvPr/>
        </p:nvPicPr>
        <p:blipFill>
          <a:blip r:embed="rId4" cstate="print"/>
          <a:srcRect/>
          <a:stretch>
            <a:fillRect/>
          </a:stretch>
        </p:blipFill>
        <p:spPr bwMode="auto">
          <a:xfrm>
            <a:off x="6221941" y="4103688"/>
            <a:ext cx="2447925" cy="1835150"/>
          </a:xfrm>
          <a:prstGeom prst="rect">
            <a:avLst/>
          </a:prstGeom>
          <a:noFill/>
          <a:ln w="12700">
            <a:solidFill>
              <a:srgbClr val="0070B9"/>
            </a:solidFill>
            <a:miter lim="800000"/>
            <a:headEnd/>
            <a:tailEnd/>
          </a:ln>
        </p:spPr>
      </p:pic>
    </p:spTree>
    <p:extLst>
      <p:ext uri="{BB962C8B-B14F-4D97-AF65-F5344CB8AC3E}">
        <p14:creationId xmlns:p14="http://schemas.microsoft.com/office/powerpoint/2010/main" val="571138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832" y="3891589"/>
            <a:ext cx="6343650" cy="2000250"/>
          </a:xfrm>
        </p:spPr>
      </p:pic>
      <p:sp>
        <p:nvSpPr>
          <p:cNvPr id="4" name="Slide Number Placeholder 3"/>
          <p:cNvSpPr>
            <a:spLocks noGrp="1"/>
          </p:cNvSpPr>
          <p:nvPr>
            <p:ph type="sldNum" sz="quarter" idx="10"/>
          </p:nvPr>
        </p:nvSpPr>
        <p:spPr/>
        <p:txBody>
          <a:bodyPr/>
          <a:lstStyle/>
          <a:p>
            <a:fld id="{31F720A9-CBAC-4A5D-BD30-D45973FFF3EF}" type="slidenum">
              <a:rPr lang="en-US" smtClean="0"/>
              <a:pPr/>
              <a:t>2</a:t>
            </a:fld>
            <a:endParaRPr lang="en-US"/>
          </a:p>
        </p:txBody>
      </p:sp>
      <p:sp>
        <p:nvSpPr>
          <p:cNvPr id="6" name="Rectangle 3"/>
          <p:cNvSpPr txBox="1">
            <a:spLocks noChangeArrowheads="1"/>
          </p:cNvSpPr>
          <p:nvPr/>
        </p:nvSpPr>
        <p:spPr bwMode="auto">
          <a:xfrm>
            <a:off x="697832" y="1951664"/>
            <a:ext cx="7772400" cy="294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8275" indent="-168275" algn="l" rtl="0" fontAlgn="base">
              <a:spcBef>
                <a:spcPct val="20000"/>
              </a:spcBef>
              <a:spcAft>
                <a:spcPct val="0"/>
              </a:spcAft>
              <a:buClr>
                <a:srgbClr val="0070B9"/>
              </a:buClr>
              <a:buSzPct val="90000"/>
              <a:buFont typeface="Times" pitchFamily="1" charset="0"/>
              <a:buChar char="•"/>
              <a:defRPr>
                <a:solidFill>
                  <a:schemeClr val="tx1"/>
                </a:solidFill>
                <a:latin typeface="+mn-lt"/>
                <a:ea typeface="+mn-ea"/>
                <a:cs typeface="+mn-cs"/>
              </a:defRPr>
            </a:lvl1pPr>
            <a:lvl2pPr marL="458788" indent="-174625" algn="l" rtl="0" fontAlgn="base">
              <a:spcBef>
                <a:spcPct val="20000"/>
              </a:spcBef>
              <a:spcAft>
                <a:spcPct val="0"/>
              </a:spcAft>
              <a:buClr>
                <a:srgbClr val="0070B9"/>
              </a:buClr>
              <a:buChar char="–"/>
              <a:defRPr>
                <a:solidFill>
                  <a:schemeClr val="tx1"/>
                </a:solidFill>
                <a:latin typeface="+mn-lt"/>
                <a:ea typeface="+mn-ea"/>
              </a:defRPr>
            </a:lvl2pPr>
            <a:lvl3pPr marL="742950" indent="-168275" algn="l" rtl="0" fontAlgn="base">
              <a:spcBef>
                <a:spcPct val="20000"/>
              </a:spcBef>
              <a:spcAft>
                <a:spcPct val="0"/>
              </a:spcAft>
              <a:buClr>
                <a:srgbClr val="0070B9"/>
              </a:buClr>
              <a:buSzPct val="90000"/>
              <a:buFont typeface="Times" pitchFamily="1" charset="0"/>
              <a:buChar char="•"/>
              <a:defRPr>
                <a:solidFill>
                  <a:schemeClr val="tx1"/>
                </a:solidFill>
                <a:latin typeface="+mn-lt"/>
                <a:ea typeface="+mn-ea"/>
              </a:defRPr>
            </a:lvl3pPr>
            <a:lvl4pPr marL="1027113" indent="-169863" algn="l" rtl="0" fontAlgn="base">
              <a:spcBef>
                <a:spcPct val="20000"/>
              </a:spcBef>
              <a:spcAft>
                <a:spcPct val="0"/>
              </a:spcAft>
              <a:buClr>
                <a:srgbClr val="0070B9"/>
              </a:buClr>
              <a:buChar char="–"/>
              <a:defRPr>
                <a:solidFill>
                  <a:schemeClr val="tx1"/>
                </a:solidFill>
                <a:latin typeface="+mn-lt"/>
                <a:ea typeface="+mn-ea"/>
              </a:defRPr>
            </a:lvl4pPr>
            <a:lvl5pPr marL="1317625" indent="-176213" algn="l" rtl="0" fontAlgn="base">
              <a:spcBef>
                <a:spcPct val="20000"/>
              </a:spcBef>
              <a:spcAft>
                <a:spcPct val="0"/>
              </a:spcAft>
              <a:buClr>
                <a:srgbClr val="0070B9"/>
              </a:buClr>
              <a:buChar char="»"/>
              <a:defRPr i="1">
                <a:solidFill>
                  <a:schemeClr val="tx1"/>
                </a:solidFill>
                <a:latin typeface="+mn-lt"/>
                <a:ea typeface="+mn-ea"/>
              </a:defRPr>
            </a:lvl5pPr>
            <a:lvl6pPr marL="1774825" indent="-176213" algn="l" rtl="0" fontAlgn="base">
              <a:spcBef>
                <a:spcPct val="20000"/>
              </a:spcBef>
              <a:spcAft>
                <a:spcPct val="0"/>
              </a:spcAft>
              <a:buClr>
                <a:srgbClr val="0070B9"/>
              </a:buClr>
              <a:buChar char="»"/>
              <a:defRPr i="1">
                <a:solidFill>
                  <a:schemeClr val="tx1"/>
                </a:solidFill>
                <a:latin typeface="+mn-lt"/>
                <a:ea typeface="+mn-ea"/>
              </a:defRPr>
            </a:lvl6pPr>
            <a:lvl7pPr marL="2232025" indent="-176213" algn="l" rtl="0" fontAlgn="base">
              <a:spcBef>
                <a:spcPct val="20000"/>
              </a:spcBef>
              <a:spcAft>
                <a:spcPct val="0"/>
              </a:spcAft>
              <a:buClr>
                <a:srgbClr val="0070B9"/>
              </a:buClr>
              <a:buChar char="»"/>
              <a:defRPr i="1">
                <a:solidFill>
                  <a:schemeClr val="tx1"/>
                </a:solidFill>
                <a:latin typeface="+mn-lt"/>
                <a:ea typeface="+mn-ea"/>
              </a:defRPr>
            </a:lvl7pPr>
            <a:lvl8pPr marL="2689225" indent="-176213" algn="l" rtl="0" fontAlgn="base">
              <a:spcBef>
                <a:spcPct val="20000"/>
              </a:spcBef>
              <a:spcAft>
                <a:spcPct val="0"/>
              </a:spcAft>
              <a:buClr>
                <a:srgbClr val="0070B9"/>
              </a:buClr>
              <a:buChar char="»"/>
              <a:defRPr i="1">
                <a:solidFill>
                  <a:schemeClr val="tx1"/>
                </a:solidFill>
                <a:latin typeface="+mn-lt"/>
                <a:ea typeface="+mn-ea"/>
              </a:defRPr>
            </a:lvl8pPr>
            <a:lvl9pPr marL="3146425" indent="-176213" algn="l" rtl="0" fontAlgn="base">
              <a:spcBef>
                <a:spcPct val="20000"/>
              </a:spcBef>
              <a:spcAft>
                <a:spcPct val="0"/>
              </a:spcAft>
              <a:buClr>
                <a:srgbClr val="0070B9"/>
              </a:buClr>
              <a:buChar char="»"/>
              <a:defRPr i="1">
                <a:solidFill>
                  <a:schemeClr val="tx1"/>
                </a:solidFill>
                <a:latin typeface="+mn-lt"/>
                <a:ea typeface="+mn-ea"/>
              </a:defRPr>
            </a:lvl9pPr>
          </a:lstStyle>
          <a:p>
            <a:pPr eaLnBrk="1" hangingPunct="1">
              <a:spcAft>
                <a:spcPts val="600"/>
              </a:spcAft>
            </a:pPr>
            <a:r>
              <a:rPr lang="en-US" sz="1800" kern="0" dirty="0" smtClean="0"/>
              <a:t>Math major</a:t>
            </a:r>
          </a:p>
          <a:p>
            <a:pPr eaLnBrk="1" hangingPunct="1">
              <a:spcAft>
                <a:spcPts val="600"/>
              </a:spcAft>
            </a:pPr>
            <a:r>
              <a:rPr lang="en-US" sz="1800" kern="0" dirty="0" smtClean="0"/>
              <a:t>Environmental Sciences minor</a:t>
            </a:r>
          </a:p>
          <a:p>
            <a:pPr eaLnBrk="1" hangingPunct="1">
              <a:spcAft>
                <a:spcPts val="600"/>
              </a:spcAft>
            </a:pPr>
            <a:r>
              <a:rPr lang="en-US" sz="1800" kern="0" dirty="0" smtClean="0"/>
              <a:t>Budapest Semesters in Mathematics</a:t>
            </a:r>
          </a:p>
          <a:p>
            <a:pPr eaLnBrk="1" hangingPunct="1">
              <a:spcAft>
                <a:spcPts val="600"/>
              </a:spcAft>
            </a:pPr>
            <a:r>
              <a:rPr lang="en-US" sz="1800" kern="0" dirty="0" smtClean="0"/>
              <a:t>Senior research thesis with Dr. Lisa Holden</a:t>
            </a:r>
          </a:p>
        </p:txBody>
      </p:sp>
      <p:pic>
        <p:nvPicPr>
          <p:cNvPr id="7" name="Picture 6"/>
          <p:cNvPicPr>
            <a:picLocks noChangeAspect="1"/>
          </p:cNvPicPr>
          <p:nvPr/>
        </p:nvPicPr>
        <p:blipFill>
          <a:blip r:embed="rId3"/>
          <a:stretch>
            <a:fillRect/>
          </a:stretch>
        </p:blipFill>
        <p:spPr>
          <a:xfrm>
            <a:off x="5638800" y="1943643"/>
            <a:ext cx="2657475" cy="1428750"/>
          </a:xfrm>
          <a:prstGeom prst="rect">
            <a:avLst/>
          </a:prstGeom>
        </p:spPr>
      </p:pic>
      <p:pic>
        <p:nvPicPr>
          <p:cNvPr id="8" name="Picture 7"/>
          <p:cNvPicPr>
            <a:picLocks noChangeAspect="1"/>
          </p:cNvPicPr>
          <p:nvPr/>
        </p:nvPicPr>
        <p:blipFill>
          <a:blip r:embed="rId4"/>
          <a:stretch>
            <a:fillRect/>
          </a:stretch>
        </p:blipFill>
        <p:spPr>
          <a:xfrm>
            <a:off x="2819400" y="309459"/>
            <a:ext cx="3067050" cy="876300"/>
          </a:xfrm>
          <a:prstGeom prst="rect">
            <a:avLst/>
          </a:prstGeom>
        </p:spPr>
      </p:pic>
    </p:spTree>
    <p:extLst>
      <p:ext uri="{BB962C8B-B14F-4D97-AF65-F5344CB8AC3E}">
        <p14:creationId xmlns:p14="http://schemas.microsoft.com/office/powerpoint/2010/main" val="3344603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76400"/>
            <a:ext cx="7924800" cy="3778250"/>
          </a:xfrm>
        </p:spPr>
        <p:txBody>
          <a:bodyPr/>
          <a:lstStyle/>
          <a:p>
            <a:r>
              <a:rPr lang="en-US" dirty="0" smtClean="0"/>
              <a:t>Interdisciplinary Program in Applied Mathematics</a:t>
            </a:r>
          </a:p>
          <a:p>
            <a:pPr lvl="1"/>
            <a:r>
              <a:rPr lang="en-US" dirty="0" smtClean="0"/>
              <a:t>Core courses in Applied Mathematics (</a:t>
            </a:r>
            <a:r>
              <a:rPr lang="en-US" i="1" dirty="0" smtClean="0"/>
              <a:t>Principles of Analysis, Numerical Analysis, Principles and Methods of Applied Math, Case Studies in Applied Math</a:t>
            </a:r>
            <a:r>
              <a:rPr lang="en-US" dirty="0" smtClean="0"/>
              <a:t>)	</a:t>
            </a:r>
          </a:p>
          <a:p>
            <a:pPr lvl="1"/>
            <a:r>
              <a:rPr lang="en-US" dirty="0" smtClean="0"/>
              <a:t>Core courses in Hydrology and Water Resources (</a:t>
            </a:r>
            <a:r>
              <a:rPr lang="en-US" i="1" dirty="0" smtClean="0"/>
              <a:t>Fundamentals of Water Quality, Fundamentals of Subsurface Hydrology, Water Resources Policy, Management, Planning and Rights, Fundamentals: Systems Approach to Hydrologic Modeling</a:t>
            </a:r>
            <a:r>
              <a:rPr lang="en-US" dirty="0" smtClean="0"/>
              <a:t>)</a:t>
            </a:r>
          </a:p>
          <a:p>
            <a:pPr marL="284163" lvl="1" indent="0">
              <a:buNone/>
            </a:pPr>
            <a:endParaRPr lang="en-US" dirty="0" smtClean="0"/>
          </a:p>
        </p:txBody>
      </p:sp>
      <p:sp>
        <p:nvSpPr>
          <p:cNvPr id="4" name="Slide Number Placeholder 3"/>
          <p:cNvSpPr>
            <a:spLocks noGrp="1"/>
          </p:cNvSpPr>
          <p:nvPr>
            <p:ph type="sldNum" sz="quarter" idx="10"/>
          </p:nvPr>
        </p:nvSpPr>
        <p:spPr/>
        <p:txBody>
          <a:bodyPr/>
          <a:lstStyle/>
          <a:p>
            <a:fld id="{31F720A9-CBAC-4A5D-BD30-D45973FFF3EF}" type="slidenum">
              <a:rPr lang="en-US" smtClean="0"/>
              <a:pPr/>
              <a:t>3</a:t>
            </a:fld>
            <a:endParaRPr lang="en-US"/>
          </a:p>
        </p:txBody>
      </p:sp>
      <p:pic>
        <p:nvPicPr>
          <p:cNvPr id="5" name="Picture 4"/>
          <p:cNvPicPr>
            <a:picLocks noChangeAspect="1"/>
          </p:cNvPicPr>
          <p:nvPr/>
        </p:nvPicPr>
        <p:blipFill>
          <a:blip r:embed="rId2"/>
          <a:stretch>
            <a:fillRect/>
          </a:stretch>
        </p:blipFill>
        <p:spPr>
          <a:xfrm>
            <a:off x="2819400" y="228600"/>
            <a:ext cx="3086100" cy="866775"/>
          </a:xfrm>
          <a:prstGeom prst="rect">
            <a:avLst/>
          </a:prstGeom>
        </p:spPr>
      </p:pic>
      <p:pic>
        <p:nvPicPr>
          <p:cNvPr id="7" name="Picture 6"/>
          <p:cNvPicPr>
            <a:picLocks noChangeAspect="1"/>
          </p:cNvPicPr>
          <p:nvPr/>
        </p:nvPicPr>
        <p:blipFill>
          <a:blip r:embed="rId3"/>
          <a:stretch>
            <a:fillRect/>
          </a:stretch>
        </p:blipFill>
        <p:spPr>
          <a:xfrm>
            <a:off x="3733800" y="4114800"/>
            <a:ext cx="3296230" cy="2438400"/>
          </a:xfrm>
          <a:prstGeom prst="rect">
            <a:avLst/>
          </a:prstGeom>
        </p:spPr>
      </p:pic>
    </p:spTree>
    <p:extLst>
      <p:ext uri="{BB962C8B-B14F-4D97-AF65-F5344CB8AC3E}">
        <p14:creationId xmlns:p14="http://schemas.microsoft.com/office/powerpoint/2010/main" val="627665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49275"/>
            <a:ext cx="7772400" cy="304800"/>
          </a:xfrm>
        </p:spPr>
        <p:txBody>
          <a:bodyPr/>
          <a:lstStyle/>
          <a:p>
            <a:r>
              <a:rPr lang="en-US" sz="2800" dirty="0" smtClean="0"/>
              <a:t>Traveling Waves in a Model for Bioremediation</a:t>
            </a:r>
            <a:endParaRPr lang="en-US" sz="2800" dirty="0"/>
          </a:p>
        </p:txBody>
      </p:sp>
      <p:sp>
        <p:nvSpPr>
          <p:cNvPr id="4" name="Slide Number Placeholder 3"/>
          <p:cNvSpPr>
            <a:spLocks noGrp="1"/>
          </p:cNvSpPr>
          <p:nvPr>
            <p:ph type="sldNum" sz="quarter" idx="10"/>
          </p:nvPr>
        </p:nvSpPr>
        <p:spPr/>
        <p:txBody>
          <a:bodyPr/>
          <a:lstStyle/>
          <a:p>
            <a:fld id="{31F720A9-CBAC-4A5D-BD30-D45973FFF3EF}" type="slidenum">
              <a:rPr lang="en-US" smtClean="0"/>
              <a:pPr/>
              <a:t>4</a:t>
            </a:fld>
            <a:endParaRPr lang="en-US"/>
          </a:p>
        </p:txBody>
      </p:sp>
      <p:sp>
        <p:nvSpPr>
          <p:cNvPr id="6" name="Content Placeholder 5"/>
          <p:cNvSpPr>
            <a:spLocks noGrp="1"/>
          </p:cNvSpPr>
          <p:nvPr>
            <p:ph idx="1"/>
          </p:nvPr>
        </p:nvSpPr>
        <p:spPr>
          <a:xfrm>
            <a:off x="762000" y="1708150"/>
            <a:ext cx="3967162" cy="3778250"/>
          </a:xfrm>
        </p:spPr>
        <p:txBody>
          <a:bodyPr/>
          <a:lstStyle/>
          <a:p>
            <a:r>
              <a:rPr lang="en-US" dirty="0" smtClean="0"/>
              <a:t>Bioremediation is a process of encouraging bacteria to consume contaminants in soil</a:t>
            </a:r>
          </a:p>
          <a:p>
            <a:r>
              <a:rPr lang="en-US" dirty="0" smtClean="0"/>
              <a:t>A biologically active zone is created that travels through soil as a wave</a:t>
            </a:r>
          </a:p>
          <a:p>
            <a:r>
              <a:rPr lang="en-US" dirty="0" smtClean="0"/>
              <a:t>System represented by a series of partial differential equations</a:t>
            </a:r>
          </a:p>
          <a:p>
            <a:r>
              <a:rPr lang="en-US" dirty="0" smtClean="0"/>
              <a:t>Proved existence of solutions</a:t>
            </a:r>
          </a:p>
          <a:p>
            <a:r>
              <a:rPr lang="en-US" dirty="0" smtClean="0"/>
              <a:t>Determined parameters that control the width of the BAZ and the onset of oscillatory behavior</a:t>
            </a:r>
          </a:p>
          <a:p>
            <a:endParaRPr lang="en-US" dirty="0"/>
          </a:p>
        </p:txBody>
      </p:sp>
      <p:pic>
        <p:nvPicPr>
          <p:cNvPr id="7" name="Picture 6"/>
          <p:cNvPicPr>
            <a:picLocks noChangeAspect="1"/>
          </p:cNvPicPr>
          <p:nvPr/>
        </p:nvPicPr>
        <p:blipFill>
          <a:blip r:embed="rId2"/>
          <a:stretch>
            <a:fillRect/>
          </a:stretch>
        </p:blipFill>
        <p:spPr>
          <a:xfrm>
            <a:off x="6172200" y="4037462"/>
            <a:ext cx="2743200" cy="2668138"/>
          </a:xfrm>
          <a:prstGeom prst="rect">
            <a:avLst/>
          </a:prstGeom>
        </p:spPr>
      </p:pic>
      <p:sp>
        <p:nvSpPr>
          <p:cNvPr id="9" name="Rectangle 8"/>
          <p:cNvSpPr/>
          <p:nvPr/>
        </p:nvSpPr>
        <p:spPr bwMode="auto">
          <a:xfrm>
            <a:off x="5265498" y="2514600"/>
            <a:ext cx="144702"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bwMode="auto">
          <a:xfrm>
            <a:off x="6324600" y="6378575"/>
            <a:ext cx="609600" cy="4032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Rectangle 10"/>
          <p:cNvSpPr/>
          <p:nvPr/>
        </p:nvSpPr>
        <p:spPr bwMode="auto">
          <a:xfrm>
            <a:off x="5757716" y="4114800"/>
            <a:ext cx="609600" cy="4032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3" name="Picture 12"/>
          <p:cNvPicPr>
            <a:picLocks noChangeAspect="1"/>
          </p:cNvPicPr>
          <p:nvPr/>
        </p:nvPicPr>
        <p:blipFill>
          <a:blip r:embed="rId3"/>
          <a:stretch>
            <a:fillRect/>
          </a:stretch>
        </p:blipFill>
        <p:spPr>
          <a:xfrm>
            <a:off x="5118246" y="1273969"/>
            <a:ext cx="4025753" cy="2688431"/>
          </a:xfrm>
          <a:prstGeom prst="rect">
            <a:avLst/>
          </a:prstGeom>
        </p:spPr>
      </p:pic>
      <p:sp>
        <p:nvSpPr>
          <p:cNvPr id="14" name="Rectangle 13"/>
          <p:cNvSpPr/>
          <p:nvPr/>
        </p:nvSpPr>
        <p:spPr bwMode="auto">
          <a:xfrm>
            <a:off x="8204200" y="6378575"/>
            <a:ext cx="609600" cy="4032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65648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5562600" cy="3778250"/>
          </a:xfrm>
        </p:spPr>
        <p:txBody>
          <a:bodyPr/>
          <a:lstStyle/>
          <a:p>
            <a:r>
              <a:rPr lang="en-US" dirty="0" smtClean="0"/>
              <a:t>Founded 70 years ago to fulfill one single purpose: to design and build an atomic bomb and end World War II</a:t>
            </a:r>
          </a:p>
          <a:p>
            <a:r>
              <a:rPr lang="en-US" dirty="0" smtClean="0"/>
              <a:t>Today the lab’s work is diverse and addresses a range of issues including:</a:t>
            </a:r>
          </a:p>
          <a:p>
            <a:pPr lvl="1"/>
            <a:r>
              <a:rPr lang="en-US" dirty="0" smtClean="0"/>
              <a:t>Nuclear nonproliferation</a:t>
            </a:r>
          </a:p>
          <a:p>
            <a:pPr lvl="1"/>
            <a:r>
              <a:rPr lang="en-US" dirty="0" smtClean="0"/>
              <a:t>Energy security</a:t>
            </a:r>
          </a:p>
          <a:p>
            <a:pPr lvl="1"/>
            <a:r>
              <a:rPr lang="en-US" dirty="0" smtClean="0"/>
              <a:t>Climate change</a:t>
            </a:r>
          </a:p>
          <a:p>
            <a:pPr lvl="1"/>
            <a:r>
              <a:rPr lang="en-US" dirty="0" smtClean="0"/>
              <a:t>Countermeasures to nuclear and biological terrorist threats</a:t>
            </a:r>
          </a:p>
          <a:p>
            <a:pPr lvl="1"/>
            <a:r>
              <a:rPr lang="en-US" dirty="0" smtClean="0"/>
              <a:t>Partnering with NASA on space missions</a:t>
            </a:r>
          </a:p>
          <a:p>
            <a:r>
              <a:rPr lang="en-US" dirty="0" smtClean="0"/>
              <a:t>I spent two summers at LANL as an intern and then worked as a postdoc</a:t>
            </a:r>
          </a:p>
        </p:txBody>
      </p:sp>
      <p:sp>
        <p:nvSpPr>
          <p:cNvPr id="4" name="Slide Number Placeholder 3"/>
          <p:cNvSpPr>
            <a:spLocks noGrp="1"/>
          </p:cNvSpPr>
          <p:nvPr>
            <p:ph type="sldNum" sz="quarter" idx="10"/>
          </p:nvPr>
        </p:nvSpPr>
        <p:spPr/>
        <p:txBody>
          <a:bodyPr/>
          <a:lstStyle/>
          <a:p>
            <a:fld id="{31F720A9-CBAC-4A5D-BD30-D45973FFF3EF}" type="slidenum">
              <a:rPr lang="en-US" smtClean="0"/>
              <a:pPr/>
              <a:t>5</a:t>
            </a:fld>
            <a:endParaRPr lang="en-US"/>
          </a:p>
        </p:txBody>
      </p:sp>
      <p:pic>
        <p:nvPicPr>
          <p:cNvPr id="5" name="Picture 4"/>
          <p:cNvPicPr>
            <a:picLocks noChangeAspect="1"/>
          </p:cNvPicPr>
          <p:nvPr/>
        </p:nvPicPr>
        <p:blipFill>
          <a:blip r:embed="rId2"/>
          <a:stretch>
            <a:fillRect/>
          </a:stretch>
        </p:blipFill>
        <p:spPr>
          <a:xfrm>
            <a:off x="2514600" y="76200"/>
            <a:ext cx="2762250" cy="1232907"/>
          </a:xfrm>
          <a:prstGeom prst="rect">
            <a:avLst/>
          </a:prstGeom>
        </p:spPr>
      </p:pic>
      <p:pic>
        <p:nvPicPr>
          <p:cNvPr id="7" name="Picture 6"/>
          <p:cNvPicPr>
            <a:picLocks noChangeAspect="1"/>
          </p:cNvPicPr>
          <p:nvPr/>
        </p:nvPicPr>
        <p:blipFill>
          <a:blip r:embed="rId3"/>
          <a:stretch>
            <a:fillRect/>
          </a:stretch>
        </p:blipFill>
        <p:spPr>
          <a:xfrm>
            <a:off x="6355009" y="2125662"/>
            <a:ext cx="2788991" cy="1855437"/>
          </a:xfrm>
          <a:prstGeom prst="rect">
            <a:avLst/>
          </a:prstGeom>
        </p:spPr>
      </p:pic>
      <p:pic>
        <p:nvPicPr>
          <p:cNvPr id="8" name="Picture 7"/>
          <p:cNvPicPr>
            <a:picLocks noChangeAspect="1"/>
          </p:cNvPicPr>
          <p:nvPr/>
        </p:nvPicPr>
        <p:blipFill>
          <a:blip r:embed="rId4"/>
          <a:stretch>
            <a:fillRect/>
          </a:stretch>
        </p:blipFill>
        <p:spPr>
          <a:xfrm>
            <a:off x="6355009" y="4241800"/>
            <a:ext cx="2788991" cy="1847850"/>
          </a:xfrm>
          <a:prstGeom prst="rect">
            <a:avLst/>
          </a:prstGeom>
        </p:spPr>
      </p:pic>
    </p:spTree>
    <p:extLst>
      <p:ext uri="{BB962C8B-B14F-4D97-AF65-F5344CB8AC3E}">
        <p14:creationId xmlns:p14="http://schemas.microsoft.com/office/powerpoint/2010/main" val="790623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Integrated Modeling Project</a:t>
            </a:r>
            <a:endParaRPr lang="en-US" sz="2800" dirty="0"/>
          </a:p>
        </p:txBody>
      </p:sp>
      <p:sp>
        <p:nvSpPr>
          <p:cNvPr id="3" name="Content Placeholder 2"/>
          <p:cNvSpPr>
            <a:spLocks noGrp="1"/>
          </p:cNvSpPr>
          <p:nvPr>
            <p:ph idx="1"/>
          </p:nvPr>
        </p:nvSpPr>
        <p:spPr>
          <a:xfrm>
            <a:off x="757238" y="2165350"/>
            <a:ext cx="4881562" cy="3778250"/>
          </a:xfrm>
        </p:spPr>
        <p:txBody>
          <a:bodyPr/>
          <a:lstStyle/>
          <a:p>
            <a:pPr lvl="1"/>
            <a:r>
              <a:rPr lang="en-US" dirty="0"/>
              <a:t>Integrated modeling of the Rio Grande River Basin</a:t>
            </a:r>
          </a:p>
          <a:p>
            <a:pPr lvl="1"/>
            <a:r>
              <a:rPr lang="en-US" dirty="0"/>
              <a:t>Combined models for atmospheric, surface, and subsurface waters</a:t>
            </a:r>
          </a:p>
          <a:p>
            <a:pPr lvl="1"/>
            <a:r>
              <a:rPr lang="en-US" dirty="0"/>
              <a:t>Focused on boundary conditions to connect data at different spatial and temporal scales</a:t>
            </a:r>
          </a:p>
          <a:p>
            <a:pPr lvl="1"/>
            <a:r>
              <a:rPr lang="en-US" dirty="0" smtClean="0"/>
              <a:t>Worked with researchers from several universities and national lab</a:t>
            </a:r>
            <a:endParaRPr lang="en-US" dirty="0"/>
          </a:p>
        </p:txBody>
      </p:sp>
      <p:sp>
        <p:nvSpPr>
          <p:cNvPr id="4" name="Slide Number Placeholder 3"/>
          <p:cNvSpPr>
            <a:spLocks noGrp="1"/>
          </p:cNvSpPr>
          <p:nvPr>
            <p:ph type="sldNum" sz="quarter" idx="10"/>
          </p:nvPr>
        </p:nvSpPr>
        <p:spPr/>
        <p:txBody>
          <a:bodyPr/>
          <a:lstStyle/>
          <a:p>
            <a:fld id="{31F720A9-CBAC-4A5D-BD30-D45973FFF3EF}" type="slidenum">
              <a:rPr lang="en-US" smtClean="0"/>
              <a:pPr/>
              <a:t>6</a:t>
            </a:fld>
            <a:endParaRPr lang="en-US"/>
          </a:p>
        </p:txBody>
      </p:sp>
      <p:pic>
        <p:nvPicPr>
          <p:cNvPr id="5" name="Picture 4"/>
          <p:cNvPicPr>
            <a:picLocks noChangeAspect="1"/>
          </p:cNvPicPr>
          <p:nvPr/>
        </p:nvPicPr>
        <p:blipFill>
          <a:blip r:embed="rId2"/>
          <a:stretch>
            <a:fillRect/>
          </a:stretch>
        </p:blipFill>
        <p:spPr>
          <a:xfrm>
            <a:off x="5943600" y="1965964"/>
            <a:ext cx="2786062" cy="3351521"/>
          </a:xfrm>
          <a:prstGeom prst="rect">
            <a:avLst/>
          </a:prstGeom>
        </p:spPr>
      </p:pic>
    </p:spTree>
    <p:extLst>
      <p:ext uri="{BB962C8B-B14F-4D97-AF65-F5344CB8AC3E}">
        <p14:creationId xmlns:p14="http://schemas.microsoft.com/office/powerpoint/2010/main" val="2816804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33600" y="157692"/>
            <a:ext cx="4038600" cy="1276350"/>
          </a:xfrm>
          <a:prstGeom prst="rect">
            <a:avLst/>
          </a:prstGeom>
        </p:spPr>
      </p:pic>
      <p:sp>
        <p:nvSpPr>
          <p:cNvPr id="3" name="Content Placeholder 2"/>
          <p:cNvSpPr>
            <a:spLocks noGrp="1"/>
          </p:cNvSpPr>
          <p:nvPr>
            <p:ph idx="1"/>
          </p:nvPr>
        </p:nvSpPr>
        <p:spPr>
          <a:xfrm>
            <a:off x="702733" y="1981200"/>
            <a:ext cx="6231467" cy="3778250"/>
          </a:xfrm>
        </p:spPr>
        <p:txBody>
          <a:bodyPr/>
          <a:lstStyle/>
          <a:p>
            <a:r>
              <a:rPr lang="en-US" sz="2000" dirty="0" smtClean="0"/>
              <a:t>Science Policy Fellowship Program </a:t>
            </a:r>
            <a:r>
              <a:rPr lang="en-US" sz="2000" dirty="0"/>
              <a:t>in Washington </a:t>
            </a:r>
            <a:r>
              <a:rPr lang="en-US" sz="2000" dirty="0" smtClean="0"/>
              <a:t>DC provides opportunities to PhD’s to:</a:t>
            </a:r>
          </a:p>
          <a:p>
            <a:pPr marL="574676" lvl="1" indent="-284163">
              <a:lnSpc>
                <a:spcPct val="115000"/>
              </a:lnSpc>
              <a:spcBef>
                <a:spcPts val="500"/>
              </a:spcBef>
              <a:spcAft>
                <a:spcPts val="500"/>
              </a:spcAft>
              <a:buClr>
                <a:srgbClr val="FF280C"/>
              </a:buClr>
              <a:buFont typeface="Wingdings" pitchFamily="2" charset="2"/>
              <a:buChar char="Ø"/>
            </a:pPr>
            <a:r>
              <a:rPr lang="en-US" dirty="0" smtClean="0">
                <a:solidFill>
                  <a:srgbClr val="1F497D"/>
                </a:solidFill>
                <a:latin typeface="Verdana" pitchFamily="34" charset="0"/>
                <a:ea typeface="Verdana" pitchFamily="34" charset="0"/>
                <a:cs typeface="Verdana" pitchFamily="34" charset="0"/>
              </a:rPr>
              <a:t>Contribute </a:t>
            </a:r>
            <a:r>
              <a:rPr lang="en-US" dirty="0">
                <a:solidFill>
                  <a:srgbClr val="1F497D"/>
                </a:solidFill>
                <a:latin typeface="Verdana" pitchFamily="34" charset="0"/>
                <a:ea typeface="Verdana" pitchFamily="34" charset="0"/>
                <a:cs typeface="Verdana" pitchFamily="34" charset="0"/>
              </a:rPr>
              <a:t>knowledge and analytical </a:t>
            </a:r>
            <a:br>
              <a:rPr lang="en-US" dirty="0">
                <a:solidFill>
                  <a:srgbClr val="1F497D"/>
                </a:solidFill>
                <a:latin typeface="Verdana" pitchFamily="34" charset="0"/>
                <a:ea typeface="Verdana" pitchFamily="34" charset="0"/>
                <a:cs typeface="Verdana" pitchFamily="34" charset="0"/>
              </a:rPr>
            </a:br>
            <a:r>
              <a:rPr lang="en-US" dirty="0">
                <a:solidFill>
                  <a:srgbClr val="1F497D"/>
                </a:solidFill>
                <a:latin typeface="Verdana" pitchFamily="34" charset="0"/>
                <a:ea typeface="Verdana" pitchFamily="34" charset="0"/>
                <a:cs typeface="Verdana" pitchFamily="34" charset="0"/>
              </a:rPr>
              <a:t>skills to the federal government </a:t>
            </a:r>
          </a:p>
          <a:p>
            <a:pPr marL="574676" lvl="1" indent="-284163">
              <a:lnSpc>
                <a:spcPct val="115000"/>
              </a:lnSpc>
              <a:spcBef>
                <a:spcPts val="500"/>
              </a:spcBef>
              <a:spcAft>
                <a:spcPts val="500"/>
              </a:spcAft>
              <a:buClr>
                <a:srgbClr val="FF280C"/>
              </a:buClr>
              <a:buFont typeface="Wingdings" pitchFamily="2" charset="2"/>
              <a:buChar char="Ø"/>
            </a:pPr>
            <a:r>
              <a:rPr lang="en-US" dirty="0">
                <a:solidFill>
                  <a:srgbClr val="1F497D"/>
                </a:solidFill>
                <a:latin typeface="Verdana" pitchFamily="34" charset="0"/>
                <a:ea typeface="Verdana" pitchFamily="34" charset="0"/>
                <a:cs typeface="Verdana" pitchFamily="34" charset="0"/>
              </a:rPr>
              <a:t>Learn first-hand about policymaking </a:t>
            </a:r>
            <a:br>
              <a:rPr lang="en-US" dirty="0">
                <a:solidFill>
                  <a:srgbClr val="1F497D"/>
                </a:solidFill>
                <a:latin typeface="Verdana" pitchFamily="34" charset="0"/>
                <a:ea typeface="Verdana" pitchFamily="34" charset="0"/>
                <a:cs typeface="Verdana" pitchFamily="34" charset="0"/>
              </a:rPr>
            </a:br>
            <a:r>
              <a:rPr lang="en-US" dirty="0">
                <a:solidFill>
                  <a:srgbClr val="1F497D"/>
                </a:solidFill>
                <a:latin typeface="Verdana" pitchFamily="34" charset="0"/>
                <a:ea typeface="Verdana" pitchFamily="34" charset="0"/>
                <a:cs typeface="Verdana" pitchFamily="34" charset="0"/>
              </a:rPr>
              <a:t>and implementation at the </a:t>
            </a:r>
            <a:r>
              <a:rPr lang="en-US" dirty="0" smtClean="0">
                <a:solidFill>
                  <a:srgbClr val="1F497D"/>
                </a:solidFill>
                <a:latin typeface="Verdana" pitchFamily="34" charset="0"/>
                <a:ea typeface="Verdana" pitchFamily="34" charset="0"/>
                <a:cs typeface="Verdana" pitchFamily="34" charset="0"/>
              </a:rPr>
              <a:t>federal level </a:t>
            </a:r>
            <a:endParaRPr lang="en-US" dirty="0">
              <a:solidFill>
                <a:srgbClr val="1F497D"/>
              </a:solidFill>
              <a:latin typeface="Verdana" pitchFamily="34" charset="0"/>
              <a:ea typeface="Verdana" pitchFamily="34" charset="0"/>
              <a:cs typeface="Verdana" pitchFamily="34" charset="0"/>
            </a:endParaRPr>
          </a:p>
          <a:p>
            <a:pPr marL="574676" lvl="1" indent="-284163">
              <a:lnSpc>
                <a:spcPct val="115000"/>
              </a:lnSpc>
              <a:spcBef>
                <a:spcPts val="500"/>
              </a:spcBef>
              <a:spcAft>
                <a:spcPts val="500"/>
              </a:spcAft>
              <a:buClr>
                <a:srgbClr val="FF280C"/>
              </a:buClr>
              <a:buFont typeface="Wingdings" pitchFamily="2" charset="2"/>
              <a:buChar char="Ø"/>
            </a:pPr>
            <a:r>
              <a:rPr lang="en-US" dirty="0" smtClean="0">
                <a:solidFill>
                  <a:srgbClr val="1F497D"/>
                </a:solidFill>
                <a:latin typeface="Verdana" pitchFamily="34" charset="0"/>
                <a:ea typeface="Verdana" pitchFamily="34" charset="0"/>
                <a:cs typeface="Verdana" pitchFamily="34" charset="0"/>
              </a:rPr>
              <a:t>Build S&amp;T leadership equipped to </a:t>
            </a:r>
            <a:br>
              <a:rPr lang="en-US" dirty="0" smtClean="0">
                <a:solidFill>
                  <a:srgbClr val="1F497D"/>
                </a:solidFill>
                <a:latin typeface="Verdana" pitchFamily="34" charset="0"/>
                <a:ea typeface="Verdana" pitchFamily="34" charset="0"/>
                <a:cs typeface="Verdana" pitchFamily="34" charset="0"/>
              </a:rPr>
            </a:br>
            <a:r>
              <a:rPr lang="en-US" dirty="0" smtClean="0">
                <a:solidFill>
                  <a:srgbClr val="1F497D"/>
                </a:solidFill>
                <a:latin typeface="Verdana" pitchFamily="34" charset="0"/>
                <a:ea typeface="Verdana" pitchFamily="34" charset="0"/>
                <a:cs typeface="Verdana" pitchFamily="34" charset="0"/>
              </a:rPr>
              <a:t>address complex societal challenges</a:t>
            </a:r>
          </a:p>
          <a:p>
            <a:pPr>
              <a:lnSpc>
                <a:spcPct val="115000"/>
              </a:lnSpc>
              <a:spcBef>
                <a:spcPts val="500"/>
              </a:spcBef>
              <a:spcAft>
                <a:spcPts val="500"/>
              </a:spcAft>
              <a:buClr>
                <a:schemeClr val="accent2"/>
              </a:buClr>
              <a:buFont typeface="Arial" panose="020B0604020202020204" pitchFamily="34" charset="0"/>
              <a:buChar char="•"/>
            </a:pPr>
            <a:r>
              <a:rPr lang="en-US" dirty="0" smtClean="0"/>
              <a:t>Fellows can be placed in Congress or at a federal agency</a:t>
            </a:r>
          </a:p>
          <a:p>
            <a:pPr lvl="1">
              <a:lnSpc>
                <a:spcPct val="115000"/>
              </a:lnSpc>
              <a:spcBef>
                <a:spcPts val="500"/>
              </a:spcBef>
              <a:spcAft>
                <a:spcPts val="500"/>
              </a:spcAft>
              <a:buClr>
                <a:schemeClr val="accent2"/>
              </a:buClr>
              <a:buFont typeface="Arial" panose="020B0604020202020204" pitchFamily="34" charset="0"/>
              <a:buChar char="•"/>
            </a:pPr>
            <a:r>
              <a:rPr lang="en-US" dirty="0"/>
              <a:t>P</a:t>
            </a:r>
            <a:r>
              <a:rPr lang="en-US" dirty="0" smtClean="0"/>
              <a:t>laced </a:t>
            </a:r>
            <a:r>
              <a:rPr lang="en-US" dirty="0"/>
              <a:t>at the </a:t>
            </a:r>
            <a:r>
              <a:rPr lang="en-US" dirty="0" smtClean="0"/>
              <a:t>United States </a:t>
            </a:r>
            <a:r>
              <a:rPr lang="en-US" dirty="0"/>
              <a:t>Environmental Protection </a:t>
            </a:r>
            <a:r>
              <a:rPr lang="en-US" dirty="0" smtClean="0"/>
              <a:t>Agency’s Office of Research and Development</a:t>
            </a:r>
            <a:endParaRPr lang="en-US" dirty="0"/>
          </a:p>
          <a:p>
            <a:pPr marL="574676" lvl="1" indent="-284163">
              <a:lnSpc>
                <a:spcPct val="115000"/>
              </a:lnSpc>
              <a:spcBef>
                <a:spcPts val="500"/>
              </a:spcBef>
              <a:spcAft>
                <a:spcPts val="500"/>
              </a:spcAft>
              <a:buClr>
                <a:srgbClr val="FF280C"/>
              </a:buClr>
              <a:buFont typeface="Wingdings" pitchFamily="2" charset="2"/>
              <a:buChar char="Ø"/>
            </a:pPr>
            <a:endParaRPr lang="en-US" dirty="0"/>
          </a:p>
        </p:txBody>
      </p:sp>
      <p:sp>
        <p:nvSpPr>
          <p:cNvPr id="4" name="Slide Number Placeholder 3"/>
          <p:cNvSpPr>
            <a:spLocks noGrp="1"/>
          </p:cNvSpPr>
          <p:nvPr>
            <p:ph type="sldNum" sz="quarter" idx="10"/>
          </p:nvPr>
        </p:nvSpPr>
        <p:spPr/>
        <p:txBody>
          <a:bodyPr/>
          <a:lstStyle/>
          <a:p>
            <a:fld id="{31F720A9-CBAC-4A5D-BD30-D45973FFF3EF}" type="slidenum">
              <a:rPr lang="en-US" smtClean="0"/>
              <a:pPr/>
              <a:t>7</a:t>
            </a:fld>
            <a:endParaRPr lang="en-US"/>
          </a:p>
        </p:txBody>
      </p:sp>
      <p:pic>
        <p:nvPicPr>
          <p:cNvPr id="5" name="Picture 4"/>
          <p:cNvPicPr>
            <a:picLocks noChangeAspect="1"/>
          </p:cNvPicPr>
          <p:nvPr/>
        </p:nvPicPr>
        <p:blipFill>
          <a:blip r:embed="rId3"/>
          <a:stretch>
            <a:fillRect/>
          </a:stretch>
        </p:blipFill>
        <p:spPr>
          <a:xfrm>
            <a:off x="7010400" y="228600"/>
            <a:ext cx="1914007" cy="6453188"/>
          </a:xfrm>
          <a:prstGeom prst="rect">
            <a:avLst/>
          </a:prstGeom>
        </p:spPr>
      </p:pic>
    </p:spTree>
    <p:extLst>
      <p:ext uri="{BB962C8B-B14F-4D97-AF65-F5344CB8AC3E}">
        <p14:creationId xmlns:p14="http://schemas.microsoft.com/office/powerpoint/2010/main" val="284811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5795962" cy="488950"/>
          </a:xfrm>
        </p:spPr>
        <p:txBody>
          <a:bodyPr/>
          <a:lstStyle/>
          <a:p>
            <a:r>
              <a:rPr lang="en-US" sz="2800" dirty="0" smtClean="0"/>
              <a:t>Threat Ranking for Prioritization</a:t>
            </a:r>
            <a:endParaRPr lang="en-US" sz="2800" dirty="0"/>
          </a:p>
        </p:txBody>
      </p:sp>
      <p:sp>
        <p:nvSpPr>
          <p:cNvPr id="3" name="Content Placeholder 2"/>
          <p:cNvSpPr>
            <a:spLocks noGrp="1"/>
          </p:cNvSpPr>
          <p:nvPr>
            <p:ph idx="1"/>
          </p:nvPr>
        </p:nvSpPr>
        <p:spPr>
          <a:xfrm>
            <a:off x="762000" y="1524000"/>
            <a:ext cx="5209496" cy="3778250"/>
          </a:xfrm>
        </p:spPr>
        <p:txBody>
          <a:bodyPr/>
          <a:lstStyle/>
          <a:p>
            <a:r>
              <a:rPr lang="en-US" dirty="0" smtClean="0"/>
              <a:t>EPA’s homeland security / all hazards responsibility includes protecting water systems, cleaning up after events, and assessing risks</a:t>
            </a:r>
          </a:p>
          <a:p>
            <a:r>
              <a:rPr lang="en-US" dirty="0" smtClean="0"/>
              <a:t>Developed potential threat scenarios</a:t>
            </a:r>
          </a:p>
          <a:p>
            <a:r>
              <a:rPr lang="en-US" dirty="0" smtClean="0"/>
              <a:t>Formulated list of potential targets</a:t>
            </a:r>
          </a:p>
          <a:p>
            <a:r>
              <a:rPr lang="en-US" dirty="0" smtClean="0"/>
              <a:t>Estimated consequences</a:t>
            </a:r>
          </a:p>
          <a:p>
            <a:r>
              <a:rPr lang="en-US" dirty="0" smtClean="0"/>
              <a:t>Ranked scenarios according to:</a:t>
            </a:r>
          </a:p>
          <a:p>
            <a:pPr marL="284163" lvl="1" indent="0">
              <a:buNone/>
            </a:pPr>
            <a:r>
              <a:rPr lang="en-US" i="1" dirty="0" smtClean="0">
                <a:solidFill>
                  <a:schemeClr val="accent2"/>
                </a:solidFill>
              </a:rPr>
              <a:t>Risk = Threat * Vulnerability * Consequences</a:t>
            </a:r>
          </a:p>
          <a:p>
            <a:r>
              <a:rPr lang="en-US" dirty="0" smtClean="0"/>
              <a:t>Also solicited expert judgment</a:t>
            </a:r>
          </a:p>
          <a:p>
            <a:r>
              <a:rPr lang="en-US" dirty="0" smtClean="0"/>
              <a:t>EPA used analysis to prioritize research and technical support activities</a:t>
            </a:r>
            <a:endParaRPr lang="en-US" dirty="0"/>
          </a:p>
        </p:txBody>
      </p:sp>
      <p:sp>
        <p:nvSpPr>
          <p:cNvPr id="4" name="Slide Number Placeholder 3"/>
          <p:cNvSpPr>
            <a:spLocks noGrp="1"/>
          </p:cNvSpPr>
          <p:nvPr>
            <p:ph type="sldNum" sz="quarter" idx="10"/>
          </p:nvPr>
        </p:nvSpPr>
        <p:spPr/>
        <p:txBody>
          <a:bodyPr/>
          <a:lstStyle/>
          <a:p>
            <a:fld id="{31F720A9-CBAC-4A5D-BD30-D45973FFF3EF}" type="slidenum">
              <a:rPr lang="en-US" smtClean="0"/>
              <a:pPr/>
              <a:t>8</a:t>
            </a:fld>
            <a:endParaRPr lang="en-US"/>
          </a:p>
        </p:txBody>
      </p:sp>
      <p:pic>
        <p:nvPicPr>
          <p:cNvPr id="5" name="Picture 67" descr="chart5"/>
          <p:cNvPicPr>
            <a:picLocks noChangeAspect="1" noChangeArrowheads="1"/>
          </p:cNvPicPr>
          <p:nvPr/>
        </p:nvPicPr>
        <p:blipFill>
          <a:blip r:embed="rId2" cstate="print"/>
          <a:srcRect r="-964"/>
          <a:stretch>
            <a:fillRect/>
          </a:stretch>
        </p:blipFill>
        <p:spPr bwMode="auto">
          <a:xfrm>
            <a:off x="5971496" y="1676400"/>
            <a:ext cx="3068408" cy="1552575"/>
          </a:xfrm>
          <a:prstGeom prst="rect">
            <a:avLst/>
          </a:prstGeom>
          <a:noFill/>
          <a:ln w="12700">
            <a:solidFill>
              <a:srgbClr val="0070B9"/>
            </a:solidFill>
            <a:miter lim="800000"/>
            <a:headEnd/>
            <a:tailEnd/>
          </a:ln>
        </p:spPr>
      </p:pic>
      <p:pic>
        <p:nvPicPr>
          <p:cNvPr id="6" name="Picture 6" descr="IMG_0338"/>
          <p:cNvPicPr>
            <a:picLocks noChangeAspect="1" noChangeArrowheads="1"/>
          </p:cNvPicPr>
          <p:nvPr/>
        </p:nvPicPr>
        <p:blipFill>
          <a:blip r:embed="rId3" cstate="print"/>
          <a:srcRect l="12120" t="4971" r="10690" b="34134"/>
          <a:stretch>
            <a:fillRect/>
          </a:stretch>
        </p:blipFill>
        <p:spPr bwMode="auto">
          <a:xfrm>
            <a:off x="5950497" y="3325812"/>
            <a:ext cx="3089407" cy="1828800"/>
          </a:xfrm>
          <a:prstGeom prst="rect">
            <a:avLst/>
          </a:prstGeom>
          <a:ln>
            <a:noFill/>
          </a:ln>
          <a:effectLst>
            <a:softEdge rad="112500"/>
          </a:effectLst>
        </p:spPr>
      </p:pic>
    </p:spTree>
    <p:extLst>
      <p:ext uri="{BB962C8B-B14F-4D97-AF65-F5344CB8AC3E}">
        <p14:creationId xmlns:p14="http://schemas.microsoft.com/office/powerpoint/2010/main" val="1067877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2004:Templates:Presentations:Designs:Bar Code</Template>
  <TotalTime>5378</TotalTime>
  <Words>955</Words>
  <Application>Microsoft Office PowerPoint</Application>
  <PresentationFormat>On-screen Show (4:3)</PresentationFormat>
  <Paragraphs>163</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Times</vt:lpstr>
      <vt:lpstr>Times New Roman</vt:lpstr>
      <vt:lpstr>Verdana</vt:lpstr>
      <vt:lpstr>Wingdings</vt:lpstr>
      <vt:lpstr>Blank Presentation</vt:lpstr>
      <vt:lpstr>My Career Path in Applied Mathematics</vt:lpstr>
      <vt:lpstr>Overview</vt:lpstr>
      <vt:lpstr>PowerPoint Presentation</vt:lpstr>
      <vt:lpstr>PowerPoint Presentation</vt:lpstr>
      <vt:lpstr>Traveling Waves in a Model for Bioremediation</vt:lpstr>
      <vt:lpstr>PowerPoint Presentation</vt:lpstr>
      <vt:lpstr>Integrated Modeling Project</vt:lpstr>
      <vt:lpstr>PowerPoint Presentation</vt:lpstr>
      <vt:lpstr>Threat Ranking for Prioritization</vt:lpstr>
      <vt:lpstr>U. S. Environmental Protection Agency</vt:lpstr>
      <vt:lpstr>10 Ways EPA Has Strengthened America</vt:lpstr>
      <vt:lpstr>EPA is using mathematics to improve water quality, security, &amp; sustainability </vt:lpstr>
      <vt:lpstr>Sensor Placement in Drinking Water </vt:lpstr>
      <vt:lpstr>Sensor Data Signal Processing</vt:lpstr>
      <vt:lpstr>Real-world Detection Strategies</vt:lpstr>
      <vt:lpstr>SPOT and CANARY Applications </vt:lpstr>
      <vt:lpstr>Advanced Water Quality Modeling</vt:lpstr>
      <vt:lpstr>Our Nation’s Drinking Water: A Precious Resource</vt:lpstr>
    </vt:vector>
  </TitlesOfParts>
  <Company>Design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Regan</dc:creator>
  <cp:lastModifiedBy>Murray, Regan</cp:lastModifiedBy>
  <cp:revision>318</cp:revision>
  <cp:lastPrinted>2008-04-03T15:18:18Z</cp:lastPrinted>
  <dcterms:modified xsi:type="dcterms:W3CDTF">2014-11-04T22:17:46Z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ion">
    <vt:lpwstr>Product Development</vt:lpwstr>
  </property>
  <property fmtid="{D5CDD505-2E9C-101B-9397-08002B2CF9AE}" pid="3" name="Order">
    <vt:lpwstr>4000.00000000000</vt:lpwstr>
  </property>
</Properties>
</file>