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 id="2147483692" r:id="rId3"/>
    <p:sldMasterId id="2147483686" r:id="rId4"/>
  </p:sldMasterIdLst>
  <p:notesMasterIdLst>
    <p:notesMasterId r:id="rId24"/>
  </p:notesMasterIdLst>
  <p:sldIdLst>
    <p:sldId id="267" r:id="rId5"/>
    <p:sldId id="336" r:id="rId6"/>
    <p:sldId id="337" r:id="rId7"/>
    <p:sldId id="331" r:id="rId8"/>
    <p:sldId id="273" r:id="rId9"/>
    <p:sldId id="317" r:id="rId10"/>
    <p:sldId id="325" r:id="rId11"/>
    <p:sldId id="318" r:id="rId12"/>
    <p:sldId id="319" r:id="rId13"/>
    <p:sldId id="332" r:id="rId14"/>
    <p:sldId id="330" r:id="rId15"/>
    <p:sldId id="322" r:id="rId16"/>
    <p:sldId id="323" r:id="rId17"/>
    <p:sldId id="334" r:id="rId18"/>
    <p:sldId id="335" r:id="rId19"/>
    <p:sldId id="329" r:id="rId20"/>
    <p:sldId id="333" r:id="rId21"/>
    <p:sldId id="321" r:id="rId22"/>
    <p:sldId id="30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lides" id="{DF7DAE8C-D765-C048-81CB-BD00870F8172}">
          <p14:sldIdLst>
            <p14:sldId id="267"/>
            <p14:sldId id="336"/>
            <p14:sldId id="337"/>
            <p14:sldId id="331"/>
          </p14:sldIdLst>
        </p14:section>
        <p14:section name="CopySlides" id="{DBD1FFEB-2942-574B-93D7-A3B732E5D12E}">
          <p14:sldIdLst>
            <p14:sldId id="273"/>
            <p14:sldId id="317"/>
            <p14:sldId id="325"/>
            <p14:sldId id="318"/>
            <p14:sldId id="319"/>
            <p14:sldId id="332"/>
            <p14:sldId id="330"/>
            <p14:sldId id="322"/>
            <p14:sldId id="323"/>
            <p14:sldId id="334"/>
            <p14:sldId id="335"/>
            <p14:sldId id="329"/>
            <p14:sldId id="333"/>
            <p14:sldId id="321"/>
            <p14:sldId id="308"/>
          </p14:sldIdLst>
        </p14:section>
        <p14:section name="DividerSlides" id="{F7F7B4D4-5ADC-7F48-8584-B10E8134D2A9}">
          <p14:sldIdLst/>
        </p14:section>
        <p14:section name="SpecialtySlides" id="{70F1378B-D15C-CB4B-85F2-8927AB856DD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2" autoAdjust="0"/>
    <p:restoredTop sz="91623" autoAdjust="0"/>
  </p:normalViewPr>
  <p:slideViewPr>
    <p:cSldViewPr snapToGrid="0" snapToObjects="1" showGuides="1">
      <p:cViewPr>
        <p:scale>
          <a:sx n="95" d="100"/>
          <a:sy n="95" d="100"/>
        </p:scale>
        <p:origin x="-504" y="792"/>
      </p:cViewPr>
      <p:guideLst>
        <p:guide orient="horz" pos="1120"/>
        <p:guide pos="5759"/>
      </p:guideLst>
    </p:cSldViewPr>
  </p:slideViewPr>
  <p:outlineViewPr>
    <p:cViewPr>
      <p:scale>
        <a:sx n="33" d="100"/>
        <a:sy n="33" d="100"/>
      </p:scale>
      <p:origin x="42" y="311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BB99A4-0C17-6343-BF7B-7D4AA9B90E45}" type="datetimeFigureOut">
              <a:rPr lang="en-US" smtClean="0"/>
              <a:t>9/16/2015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13AB4-CCEF-4E4B-9F9E-3B0A554C4FC2}" type="slidenum">
              <a:rPr lang="en-US" smtClean="0"/>
              <a:t>‹#›</a:t>
            </a:fld>
            <a:endParaRPr lang="en-US"/>
          </a:p>
        </p:txBody>
      </p:sp>
    </p:spTree>
    <p:extLst>
      <p:ext uri="{BB962C8B-B14F-4D97-AF65-F5344CB8AC3E}">
        <p14:creationId xmlns:p14="http://schemas.microsoft.com/office/powerpoint/2010/main" val="36012768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pPr/>
              <a:t>7</a:t>
            </a:fld>
            <a:endParaRPr lang="en-US"/>
          </a:p>
        </p:txBody>
      </p:sp>
    </p:spTree>
    <p:extLst>
      <p:ext uri="{BB962C8B-B14F-4D97-AF65-F5344CB8AC3E}">
        <p14:creationId xmlns:p14="http://schemas.microsoft.com/office/powerpoint/2010/main" val="30715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9</a:t>
            </a:fld>
            <a:endParaRPr lang="en-US"/>
          </a:p>
        </p:txBody>
      </p:sp>
    </p:spTree>
    <p:extLst>
      <p:ext uri="{BB962C8B-B14F-4D97-AF65-F5344CB8AC3E}">
        <p14:creationId xmlns:p14="http://schemas.microsoft.com/office/powerpoint/2010/main" val="121677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12</a:t>
            </a:fld>
            <a:endParaRPr lang="en-US"/>
          </a:p>
        </p:txBody>
      </p:sp>
    </p:spTree>
    <p:extLst>
      <p:ext uri="{BB962C8B-B14F-4D97-AF65-F5344CB8AC3E}">
        <p14:creationId xmlns:p14="http://schemas.microsoft.com/office/powerpoint/2010/main" val="360893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DM</a:t>
            </a:r>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13</a:t>
            </a:fld>
            <a:endParaRPr lang="en-US"/>
          </a:p>
        </p:txBody>
      </p:sp>
    </p:spTree>
    <p:extLst>
      <p:ext uri="{BB962C8B-B14F-4D97-AF65-F5344CB8AC3E}">
        <p14:creationId xmlns:p14="http://schemas.microsoft.com/office/powerpoint/2010/main" val="2155049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spTree>
    <p:extLst>
      <p:ext uri="{BB962C8B-B14F-4D97-AF65-F5344CB8AC3E}">
        <p14:creationId xmlns:p14="http://schemas.microsoft.com/office/powerpoint/2010/main" val="251380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2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Slide_9">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673292"/>
            <a:ext cx="785646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Tree>
    <p:extLst>
      <p:ext uri="{BB962C8B-B14F-4D97-AF65-F5344CB8AC3E}">
        <p14:creationId xmlns:p14="http://schemas.microsoft.com/office/powerpoint/2010/main" val="171639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60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108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Slide_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1612522"/>
          </a:xfrm>
          <a:prstGeom prst="rect">
            <a:avLst/>
          </a:prstGeom>
        </p:spPr>
        <p:txBody>
          <a:bodyPr/>
          <a:lstStyle>
            <a:lvl1pPr algn="l">
              <a:defRPr b="1" baseline="0"/>
            </a:lvl1pPr>
          </a:lstStyle>
          <a:p>
            <a:r>
              <a:rPr lang="en-US" dirty="0" smtClean="0"/>
              <a:t>DOUBLE LINE</a:t>
            </a:r>
            <a:br>
              <a:rPr lang="en-US" dirty="0" smtClean="0"/>
            </a:br>
            <a:r>
              <a:rPr lang="en-US" dirty="0" smtClean="0"/>
              <a:t>SLIDE HEADLINE 44PT</a:t>
            </a:r>
            <a:br>
              <a:rPr lang="en-US" dirty="0" smtClean="0"/>
            </a:br>
            <a:endParaRPr lang="en-US" dirty="0"/>
          </a:p>
        </p:txBody>
      </p:sp>
      <p:sp>
        <p:nvSpPr>
          <p:cNvPr id="13" name="Text Placeholder 12"/>
          <p:cNvSpPr>
            <a:spLocks noGrp="1"/>
          </p:cNvSpPr>
          <p:nvPr>
            <p:ph type="body" sz="quarter" idx="11"/>
          </p:nvPr>
        </p:nvSpPr>
        <p:spPr>
          <a:xfrm>
            <a:off x="576942" y="2667530"/>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5" name="Straight Connector 4"/>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912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Side_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673291"/>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Tree>
    <p:extLst>
      <p:ext uri="{BB962C8B-B14F-4D97-AF65-F5344CB8AC3E}">
        <p14:creationId xmlns:p14="http://schemas.microsoft.com/office/powerpoint/2010/main" val="54473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3694875"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9218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Slide_10">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
        <p:nvSpPr>
          <p:cNvPr id="11" name="Text Placeholder 12"/>
          <p:cNvSpPr>
            <a:spLocks noGrp="1"/>
          </p:cNvSpPr>
          <p:nvPr>
            <p:ph type="body" sz="quarter" idx="13"/>
          </p:nvPr>
        </p:nvSpPr>
        <p:spPr>
          <a:xfrm>
            <a:off x="3290126"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sp>
        <p:nvSpPr>
          <p:cNvPr id="12" name="Text Placeholder 12"/>
          <p:cNvSpPr>
            <a:spLocks noGrp="1"/>
          </p:cNvSpPr>
          <p:nvPr>
            <p:ph type="body" sz="quarter" idx="14"/>
          </p:nvPr>
        </p:nvSpPr>
        <p:spPr>
          <a:xfrm>
            <a:off x="607780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spTree>
    <p:extLst>
      <p:ext uri="{BB962C8B-B14F-4D97-AF65-F5344CB8AC3E}">
        <p14:creationId xmlns:p14="http://schemas.microsoft.com/office/powerpoint/2010/main" val="3992016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Slide_9">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673292"/>
            <a:ext cx="785646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Tree>
    <p:extLst>
      <p:ext uri="{BB962C8B-B14F-4D97-AF65-F5344CB8AC3E}">
        <p14:creationId xmlns:p14="http://schemas.microsoft.com/office/powerpoint/2010/main" val="577356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Picture Placeholder 3"/>
          <p:cNvSpPr>
            <a:spLocks noGrp="1"/>
          </p:cNvSpPr>
          <p:nvPr>
            <p:ph type="pic" sz="quarter" idx="13"/>
          </p:nvPr>
        </p:nvSpPr>
        <p:spPr>
          <a:xfrm>
            <a:off x="696914" y="2141538"/>
            <a:ext cx="3647824" cy="4021137"/>
          </a:xfrm>
          <a:prstGeom prst="rect">
            <a:avLst/>
          </a:prstGeom>
        </p:spPr>
        <p:txBody>
          <a:bodyPr vert="horz"/>
          <a:lstStyle/>
          <a:p>
            <a:endParaRPr lang="en-US"/>
          </a:p>
        </p:txBody>
      </p:sp>
    </p:spTree>
    <p:extLst>
      <p:ext uri="{BB962C8B-B14F-4D97-AF65-F5344CB8AC3E}">
        <p14:creationId xmlns:p14="http://schemas.microsoft.com/office/powerpoint/2010/main" val="340829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_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spTree>
    <p:extLst>
      <p:ext uri="{BB962C8B-B14F-4D97-AF65-F5344CB8AC3E}">
        <p14:creationId xmlns:p14="http://schemas.microsoft.com/office/powerpoint/2010/main" val="290513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sp>
        <p:nvSpPr>
          <p:cNvPr id="7" name="Text Placeholder 12"/>
          <p:cNvSpPr>
            <a:spLocks noGrp="1"/>
          </p:cNvSpPr>
          <p:nvPr>
            <p:ph type="body" sz="quarter" idx="13"/>
          </p:nvPr>
        </p:nvSpPr>
        <p:spPr>
          <a:xfrm>
            <a:off x="3228221"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sp>
        <p:nvSpPr>
          <p:cNvPr id="8" name="Text Placeholder 12"/>
          <p:cNvSpPr>
            <a:spLocks noGrp="1"/>
          </p:cNvSpPr>
          <p:nvPr>
            <p:ph type="body" sz="quarter" idx="14"/>
          </p:nvPr>
        </p:nvSpPr>
        <p:spPr>
          <a:xfrm>
            <a:off x="5859463"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smtClean="0"/>
              <a:t>Click to edit Master text styles</a:t>
            </a:r>
          </a:p>
        </p:txBody>
      </p:sp>
      <p:sp>
        <p:nvSpPr>
          <p:cNvPr id="9" name="Picture Placeholder 8"/>
          <p:cNvSpPr>
            <a:spLocks noGrp="1"/>
          </p:cNvSpPr>
          <p:nvPr>
            <p:ph type="pic" sz="quarter" idx="15"/>
          </p:nvPr>
        </p:nvSpPr>
        <p:spPr>
          <a:xfrm>
            <a:off x="701675" y="2152316"/>
            <a:ext cx="2355603" cy="1884947"/>
          </a:xfrm>
          <a:prstGeom prst="rect">
            <a:avLst/>
          </a:prstGeom>
        </p:spPr>
        <p:txBody>
          <a:bodyPr vert="horz"/>
          <a:lstStyle>
            <a:lvl1pPr marL="0" indent="0">
              <a:buNone/>
              <a:defRPr/>
            </a:lvl1pPr>
          </a:lstStyle>
          <a:p>
            <a:endParaRPr lang="en-US" dirty="0"/>
          </a:p>
        </p:txBody>
      </p:sp>
      <p:sp>
        <p:nvSpPr>
          <p:cNvPr id="16" name="Picture Placeholder 8"/>
          <p:cNvSpPr>
            <a:spLocks noGrp="1"/>
          </p:cNvSpPr>
          <p:nvPr>
            <p:ph type="pic" sz="quarter" idx="16"/>
          </p:nvPr>
        </p:nvSpPr>
        <p:spPr>
          <a:xfrm>
            <a:off x="3331084" y="2152316"/>
            <a:ext cx="2355603" cy="1884947"/>
          </a:xfrm>
          <a:prstGeom prst="rect">
            <a:avLst/>
          </a:prstGeom>
        </p:spPr>
        <p:txBody>
          <a:bodyPr vert="horz"/>
          <a:lstStyle>
            <a:lvl1pPr marL="0" indent="0">
              <a:buNone/>
              <a:defRPr/>
            </a:lvl1pPr>
          </a:lstStyle>
          <a:p>
            <a:endParaRPr lang="en-US" dirty="0"/>
          </a:p>
        </p:txBody>
      </p:sp>
      <p:sp>
        <p:nvSpPr>
          <p:cNvPr id="17" name="Picture Placeholder 8"/>
          <p:cNvSpPr>
            <a:spLocks noGrp="1"/>
          </p:cNvSpPr>
          <p:nvPr>
            <p:ph type="pic" sz="quarter" idx="17"/>
          </p:nvPr>
        </p:nvSpPr>
        <p:spPr>
          <a:xfrm>
            <a:off x="5978302" y="2152316"/>
            <a:ext cx="2355603" cy="1884947"/>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58497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57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7" name="Straight Connector 6"/>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ctrTitle" hasCustomPrompt="1"/>
          </p:nvPr>
        </p:nvSpPr>
        <p:spPr>
          <a:xfrm>
            <a:off x="576942" y="884616"/>
            <a:ext cx="7772400" cy="1612522"/>
          </a:xfrm>
          <a:prstGeom prst="rect">
            <a:avLst/>
          </a:prstGeom>
        </p:spPr>
        <p:txBody>
          <a:bodyPr/>
          <a:lstStyle>
            <a:lvl1pPr algn="l">
              <a:defRPr b="1" baseline="0">
                <a:solidFill>
                  <a:schemeClr val="bg1"/>
                </a:solidFill>
              </a:defRPr>
            </a:lvl1pPr>
          </a:lstStyle>
          <a:p>
            <a:r>
              <a:rPr lang="en-US" dirty="0" smtClean="0"/>
              <a:t>DOUBLE LINE</a:t>
            </a:r>
            <a:br>
              <a:rPr lang="en-US" dirty="0" smtClean="0"/>
            </a:br>
            <a:r>
              <a:rPr lang="en-US" dirty="0" smtClean="0"/>
              <a:t>SLIDE HEADLINE 44PT</a:t>
            </a:r>
            <a:br>
              <a:rPr lang="en-US" dirty="0" smtClean="0"/>
            </a:br>
            <a:endParaRPr lang="en-US" dirty="0"/>
          </a:p>
        </p:txBody>
      </p:sp>
    </p:spTree>
    <p:extLst>
      <p:ext uri="{BB962C8B-B14F-4D97-AF65-F5344CB8AC3E}">
        <p14:creationId xmlns:p14="http://schemas.microsoft.com/office/powerpoint/2010/main" val="2781054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Slide_6">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solidFill>
                  <a:schemeClr val="bg1"/>
                </a:solidFill>
              </a:defRPr>
            </a:lvl1pPr>
          </a:lstStyle>
          <a:p>
            <a:r>
              <a:rPr lang="en-US" dirty="0" smtClean="0"/>
              <a:t>SLIDE HEADLINE 44PT</a:t>
            </a:r>
            <a:endParaRPr lang="en-US" dirty="0"/>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Tree>
    <p:extLst>
      <p:ext uri="{BB962C8B-B14F-4D97-AF65-F5344CB8AC3E}">
        <p14:creationId xmlns:p14="http://schemas.microsoft.com/office/powerpoint/2010/main" val="93395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Slide_1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576942"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12"/>
          <p:cNvSpPr>
            <a:spLocks noGrp="1"/>
          </p:cNvSpPr>
          <p:nvPr>
            <p:ph type="body" sz="quarter" idx="14"/>
          </p:nvPr>
        </p:nvSpPr>
        <p:spPr>
          <a:xfrm>
            <a:off x="4619827"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90168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Slide_8">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3"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smtClean="0"/>
              <a:t>Click to edit Master text styles</a:t>
            </a:r>
          </a:p>
        </p:txBody>
      </p:sp>
      <p:cxnSp>
        <p:nvCxnSpPr>
          <p:cNvPr id="14" name="Straight Connector 13"/>
          <p:cNvCxnSpPr/>
          <p:nvPr userDrawn="1"/>
        </p:nvCxnSpPr>
        <p:spPr>
          <a:xfrm>
            <a:off x="697518"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2"/>
          <p:cNvSpPr>
            <a:spLocks noGrp="1"/>
          </p:cNvSpPr>
          <p:nvPr>
            <p:ph type="body" sz="quarter" idx="12"/>
          </p:nvPr>
        </p:nvSpPr>
        <p:spPr>
          <a:xfrm>
            <a:off x="4656666"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smtClean="0"/>
              <a:t>Click to edit Master text styles</a:t>
            </a:r>
          </a:p>
        </p:txBody>
      </p:sp>
      <p:cxnSp>
        <p:nvCxnSpPr>
          <p:cNvPr id="20" name="Straight Connector 19"/>
          <p:cNvCxnSpPr/>
          <p:nvPr userDrawn="1"/>
        </p:nvCxnSpPr>
        <p:spPr>
          <a:xfrm>
            <a:off x="4777241"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9"/>
          <p:cNvSpPr>
            <a:spLocks noGrp="1"/>
          </p:cNvSpPr>
          <p:nvPr>
            <p:ph type="body" sz="quarter" idx="13" hasCustomPrompt="1"/>
          </p:nvPr>
        </p:nvSpPr>
        <p:spPr>
          <a:xfrm>
            <a:off x="604915" y="2028604"/>
            <a:ext cx="4040187" cy="695381"/>
          </a:xfrm>
          <a:prstGeom prst="rect">
            <a:avLst/>
          </a:prstGeom>
        </p:spPr>
        <p:txBody>
          <a:bodyPr vert="horz"/>
          <a:lstStyle>
            <a:lvl1pPr marL="0" indent="0">
              <a:buNone/>
              <a:defRPr b="1" baseline="0">
                <a:solidFill>
                  <a:schemeClr val="tx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Heading</a:t>
            </a:r>
            <a:endParaRPr lang="en-US" dirty="0"/>
          </a:p>
        </p:txBody>
      </p:sp>
      <p:sp>
        <p:nvSpPr>
          <p:cNvPr id="10" name="Text Placeholder 9"/>
          <p:cNvSpPr>
            <a:spLocks noGrp="1"/>
          </p:cNvSpPr>
          <p:nvPr>
            <p:ph type="body" sz="quarter" idx="14" hasCustomPrompt="1"/>
          </p:nvPr>
        </p:nvSpPr>
        <p:spPr>
          <a:xfrm>
            <a:off x="4657197" y="2028604"/>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Heading</a:t>
            </a:r>
            <a:endParaRPr lang="en-US" dirty="0"/>
          </a:p>
        </p:txBody>
      </p:sp>
    </p:spTree>
    <p:extLst>
      <p:ext uri="{BB962C8B-B14F-4D97-AF65-F5344CB8AC3E}">
        <p14:creationId xmlns:p14="http://schemas.microsoft.com/office/powerpoint/2010/main" val="14615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b="1" baseline="0"/>
            </a:lvl1pPr>
          </a:lstStyle>
          <a:p>
            <a:r>
              <a:rPr lang="en-US" dirty="0" smtClean="0"/>
              <a:t>QUOTE OR BOLD STRONG</a:t>
            </a:r>
            <a:br>
              <a:rPr lang="en-US" dirty="0" smtClean="0"/>
            </a:br>
            <a:r>
              <a:rPr lang="en-US" dirty="0" smtClean="0"/>
              <a:t>MESSAGE HERE 44PT</a:t>
            </a:r>
            <a:br>
              <a:rPr lang="en-US" dirty="0" smtClean="0"/>
            </a:br>
            <a:endParaRPr lang="en-US" dirty="0" smtClean="0"/>
          </a:p>
        </p:txBody>
      </p:sp>
      <p:sp>
        <p:nvSpPr>
          <p:cNvPr id="5"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 stated by</a:t>
            </a:r>
            <a:endParaRPr lang="en-US" dirty="0"/>
          </a:p>
        </p:txBody>
      </p:sp>
    </p:spTree>
    <p:extLst>
      <p:ext uri="{BB962C8B-B14F-4D97-AF65-F5344CB8AC3E}">
        <p14:creationId xmlns:p14="http://schemas.microsoft.com/office/powerpoint/2010/main" val="3498608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Slide_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1880522"/>
            <a:ext cx="8034868" cy="1530335"/>
          </a:xfrm>
          <a:prstGeom prst="rect">
            <a:avLst/>
          </a:prstGeom>
        </p:spPr>
        <p:txBody>
          <a:bodyPr/>
          <a:lstStyle>
            <a:lvl1pPr algn="l">
              <a:defRPr b="1" baseline="0">
                <a:solidFill>
                  <a:schemeClr val="tx2"/>
                </a:solidFill>
              </a:defRPr>
            </a:lvl1pPr>
          </a:lstStyle>
          <a:p>
            <a:r>
              <a:rPr lang="en-US" dirty="0" smtClean="0"/>
              <a:t>QUOTE OR BOLD STRONG</a:t>
            </a:r>
            <a:br>
              <a:rPr lang="en-US" dirty="0" smtClean="0"/>
            </a:br>
            <a:r>
              <a:rPr lang="en-US" dirty="0" smtClean="0"/>
              <a:t>MESSAGE HERE 44PT</a:t>
            </a:r>
            <a:br>
              <a:rPr lang="en-US" dirty="0" smtClean="0"/>
            </a:br>
            <a:endParaRPr lang="en-US" dirty="0" smtClean="0"/>
          </a:p>
        </p:txBody>
      </p:sp>
      <p:sp>
        <p:nvSpPr>
          <p:cNvPr id="8"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solidFill>
                  <a:srgbClr val="F5B94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 stated by</a:t>
            </a:r>
            <a:endParaRPr lang="en-US" dirty="0"/>
          </a:p>
        </p:txBody>
      </p:sp>
    </p:spTree>
    <p:extLst>
      <p:ext uri="{BB962C8B-B14F-4D97-AF65-F5344CB8AC3E}">
        <p14:creationId xmlns:p14="http://schemas.microsoft.com/office/powerpoint/2010/main" val="2477900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547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py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37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lide_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6800275" y="5292343"/>
            <a:ext cx="1894608" cy="939602"/>
          </a:xfrm>
          <a:prstGeom prst="rect">
            <a:avLst/>
          </a:prstGeom>
        </p:spPr>
      </p:pic>
      <p:sp>
        <p:nvSpPr>
          <p:cNvPr id="6"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smtClean="0"/>
              <a:t>PRESENTATION</a:t>
            </a:r>
            <a:br>
              <a:rPr lang="en-US" dirty="0" smtClean="0"/>
            </a:br>
            <a:r>
              <a:rPr lang="en-US" dirty="0" smtClean="0"/>
              <a:t>HEADLINE</a:t>
            </a:r>
            <a:endParaRPr lang="en-US" dirty="0"/>
          </a:p>
        </p:txBody>
      </p:sp>
      <p:sp>
        <p:nvSpPr>
          <p:cNvPr id="8"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spTree>
    <p:extLst>
      <p:ext uri="{BB962C8B-B14F-4D97-AF65-F5344CB8AC3E}">
        <p14:creationId xmlns:p14="http://schemas.microsoft.com/office/powerpoint/2010/main" val="3713899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989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698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714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pyS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smtClean="0"/>
              <a:t>SLIDE HEADLINE 44PT</a:t>
            </a:r>
            <a:endParaRPr lang="en-US" dirty="0"/>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25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1908056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Slide_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374837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Slide_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3345309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Sl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2678075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Slide_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1353745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Slide_6">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56636_NKU_VISID_powerpointMasterslides-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5031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lide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pic>
        <p:nvPicPr>
          <p:cNvPr id="3" name="Picture 2"/>
          <p:cNvPicPr>
            <a:picLocks noChangeAspect="1"/>
          </p:cNvPicPr>
          <p:nvPr userDrawn="1"/>
        </p:nvPicPr>
        <p:blipFill>
          <a:blip r:embed="rId3"/>
          <a:stretch>
            <a:fillRect/>
          </a:stretch>
        </p:blipFill>
        <p:spPr>
          <a:xfrm>
            <a:off x="6111032" y="5611090"/>
            <a:ext cx="2514575" cy="586220"/>
          </a:xfrm>
          <a:prstGeom prst="rect">
            <a:avLst/>
          </a:prstGeom>
        </p:spPr>
      </p:pic>
    </p:spTree>
    <p:extLst>
      <p:ext uri="{BB962C8B-B14F-4D97-AF65-F5344CB8AC3E}">
        <p14:creationId xmlns:p14="http://schemas.microsoft.com/office/powerpoint/2010/main" val="1044090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Slide_7">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1349443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viderSlide_7">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smtClean="0"/>
              <a:t>DIVIDER SLIDE</a:t>
            </a:r>
            <a:br>
              <a:rPr lang="en-US" dirty="0" smtClean="0"/>
            </a:br>
            <a:r>
              <a:rPr lang="en-US" dirty="0" smtClean="0"/>
              <a:t>HEADLINE</a:t>
            </a:r>
            <a:endParaRPr lang="en-US" dirty="0"/>
          </a:p>
        </p:txBody>
      </p:sp>
    </p:spTree>
    <p:extLst>
      <p:ext uri="{BB962C8B-B14F-4D97-AF65-F5344CB8AC3E}">
        <p14:creationId xmlns:p14="http://schemas.microsoft.com/office/powerpoint/2010/main" val="825821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Slide_5">
    <p:bg>
      <p:bgPr>
        <a:solidFill>
          <a:schemeClr val="tx1"/>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solidFill>
                  <a:schemeClr val="tx2"/>
                </a:solidFill>
                <a:latin typeface="Arial"/>
                <a:cs typeface="Arial"/>
              </a:defRPr>
            </a:lvl1pPr>
          </a:lstStyle>
          <a:p>
            <a:pPr lvl="0"/>
            <a:r>
              <a:rPr lang="en-US" dirty="0" smtClean="0"/>
              <a:t>DIVIDER SLIDE</a:t>
            </a:r>
            <a:br>
              <a:rPr lang="en-US" dirty="0" smtClean="0"/>
            </a:br>
            <a:r>
              <a:rPr lang="en-US" dirty="0" smtClean="0"/>
              <a:t>HEADLINE</a:t>
            </a:r>
            <a:endParaRPr lang="en-US" dirty="0"/>
          </a:p>
        </p:txBody>
      </p:sp>
      <p:pic>
        <p:nvPicPr>
          <p:cNvPr id="3" name="Picture 2"/>
          <p:cNvPicPr>
            <a:picLocks noChangeAspect="1"/>
          </p:cNvPicPr>
          <p:nvPr userDrawn="1"/>
        </p:nvPicPr>
        <p:blipFill>
          <a:blip r:embed="rId2"/>
          <a:stretch>
            <a:fillRect/>
          </a:stretch>
        </p:blipFill>
        <p:spPr>
          <a:xfrm>
            <a:off x="2219159" y="2074173"/>
            <a:ext cx="6924842" cy="4783828"/>
          </a:xfrm>
          <a:prstGeom prst="rect">
            <a:avLst/>
          </a:prstGeom>
        </p:spPr>
      </p:pic>
    </p:spTree>
    <p:extLst>
      <p:ext uri="{BB962C8B-B14F-4D97-AF65-F5344CB8AC3E}">
        <p14:creationId xmlns:p14="http://schemas.microsoft.com/office/powerpoint/2010/main" val="3683152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97013" y="0"/>
            <a:ext cx="7646987" cy="6858000"/>
          </a:xfrm>
          <a:prstGeom prst="rect">
            <a:avLst/>
          </a:prstGeom>
        </p:spPr>
        <p:txBody>
          <a:bodyPr vert="horz"/>
          <a:lstStyle/>
          <a:p>
            <a:endParaRPr lang="en-US"/>
          </a:p>
        </p:txBody>
      </p:sp>
    </p:spTree>
    <p:extLst>
      <p:ext uri="{BB962C8B-B14F-4D97-AF65-F5344CB8AC3E}">
        <p14:creationId xmlns:p14="http://schemas.microsoft.com/office/powerpoint/2010/main" val="3978036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1994863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elTheFlame">
    <p:spTree>
      <p:nvGrpSpPr>
        <p:cNvPr id="1" name=""/>
        <p:cNvGrpSpPr/>
        <p:nvPr/>
      </p:nvGrpSpPr>
      <p:grpSpPr>
        <a:xfrm>
          <a:off x="0" y="0"/>
          <a:ext cx="0" cy="0"/>
          <a:chOff x="0" y="0"/>
          <a:chExt cx="0" cy="0"/>
        </a:xfrm>
      </p:grpSpPr>
      <p:pic>
        <p:nvPicPr>
          <p:cNvPr id="4" name="Picture 3" descr="56636_NKU_VISID_powerpointMasterslides-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908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TheWay">
    <p:spTree>
      <p:nvGrpSpPr>
        <p:cNvPr id="1" name=""/>
        <p:cNvGrpSpPr/>
        <p:nvPr/>
      </p:nvGrpSpPr>
      <p:grpSpPr>
        <a:xfrm>
          <a:off x="0" y="0"/>
          <a:ext cx="0" cy="0"/>
          <a:chOff x="0" y="0"/>
          <a:chExt cx="0" cy="0"/>
        </a:xfrm>
      </p:grpSpPr>
      <p:pic>
        <p:nvPicPr>
          <p:cNvPr id="3" name="Picture 2" descr="56636_NKU_VISID_powerpointMasterslides-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0376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RNBRIGHT">
    <p:spTree>
      <p:nvGrpSpPr>
        <p:cNvPr id="1" name=""/>
        <p:cNvGrpSpPr/>
        <p:nvPr/>
      </p:nvGrpSpPr>
      <p:grpSpPr>
        <a:xfrm>
          <a:off x="0" y="0"/>
          <a:ext cx="0" cy="0"/>
          <a:chOff x="0" y="0"/>
          <a:chExt cx="0" cy="0"/>
        </a:xfrm>
      </p:grpSpPr>
      <p:pic>
        <p:nvPicPr>
          <p:cNvPr id="2" name="Picture 1" descr="56636_NKU_VISID_powerpointMasterslides-0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921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gniteYourSpark">
    <p:spTree>
      <p:nvGrpSpPr>
        <p:cNvPr id="1" name=""/>
        <p:cNvGrpSpPr/>
        <p:nvPr/>
      </p:nvGrpSpPr>
      <p:grpSpPr>
        <a:xfrm>
          <a:off x="0" y="0"/>
          <a:ext cx="0" cy="0"/>
          <a:chOff x="0" y="0"/>
          <a:chExt cx="0" cy="0"/>
        </a:xfrm>
      </p:grpSpPr>
      <p:pic>
        <p:nvPicPr>
          <p:cNvPr id="4" name="Picture 3" descr="56636_NKU_VISID_powerpointMasterslides-0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2052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descr="56636_NKU_VISID_powerpointMasterslides2-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674"/>
            <a:ext cx="9144000" cy="6858000"/>
          </a:xfrm>
          <a:prstGeom prst="rect">
            <a:avLst/>
          </a:prstGeom>
        </p:spPr>
      </p:pic>
    </p:spTree>
    <p:extLst>
      <p:ext uri="{BB962C8B-B14F-4D97-AF65-F5344CB8AC3E}">
        <p14:creationId xmlns:p14="http://schemas.microsoft.com/office/powerpoint/2010/main" val="416925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lide_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97704" y="2519948"/>
            <a:ext cx="7772400" cy="1723035"/>
          </a:xfrm>
          <a:prstGeom prst="rect">
            <a:avLst/>
          </a:prstGeom>
        </p:spPr>
        <p:txBody>
          <a:bodyPr/>
          <a:lstStyle>
            <a:lvl1pPr algn="l">
              <a:defRPr sz="4000" b="1" baseline="0">
                <a:solidFill>
                  <a:srgbClr val="000000"/>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2197704" y="4191217"/>
            <a:ext cx="4040187" cy="695381"/>
          </a:xfrm>
          <a:prstGeom prst="rect">
            <a:avLst/>
          </a:prstGeom>
        </p:spPr>
        <p:txBody>
          <a:bodyPr vert="horz"/>
          <a:lstStyle>
            <a:lvl1pPr marL="0" indent="0">
              <a:buNone/>
              <a:defRPr sz="2000" b="1" baseline="0">
                <a:solidFill>
                  <a:srgbClr val="FFFFFF"/>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spTree>
    <p:extLst>
      <p:ext uri="{BB962C8B-B14F-4D97-AF65-F5344CB8AC3E}">
        <p14:creationId xmlns:p14="http://schemas.microsoft.com/office/powerpoint/2010/main" val="459566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19125" y="2660315"/>
            <a:ext cx="8137191"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smtClean="0"/>
              <a:t>SLIDE HEADLINE 44PT</a:t>
            </a:r>
            <a:endParaRPr lang="en-US" dirty="0"/>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Tree>
    <p:extLst>
      <p:ext uri="{BB962C8B-B14F-4D97-AF65-F5344CB8AC3E}">
        <p14:creationId xmlns:p14="http://schemas.microsoft.com/office/powerpoint/2010/main" val="38967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608817" y="2660315"/>
            <a:ext cx="4147499"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smtClean="0"/>
              <a:t>SLIDE HEADLINE 44PT</a:t>
            </a:r>
            <a:endParaRPr lang="en-US" dirty="0"/>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Slide subhead 30pt</a:t>
            </a:r>
            <a:endParaRPr lang="en-US" dirty="0"/>
          </a:p>
        </p:txBody>
      </p:sp>
      <p:sp>
        <p:nvSpPr>
          <p:cNvPr id="5" name="Text Placeholder 12"/>
          <p:cNvSpPr>
            <a:spLocks noGrp="1"/>
          </p:cNvSpPr>
          <p:nvPr>
            <p:ph type="body" sz="quarter" idx="11"/>
          </p:nvPr>
        </p:nvSpPr>
        <p:spPr>
          <a:xfrm>
            <a:off x="576942" y="2673291"/>
            <a:ext cx="3821269" cy="3864033"/>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64735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sz="6000" b="1" baseline="0">
                <a:latin typeface="Arial"/>
                <a:cs typeface="Arial"/>
              </a:defRPr>
            </a:lvl1pPr>
          </a:lstStyle>
          <a:p>
            <a:r>
              <a:rPr lang="en-US" dirty="0" smtClean="0"/>
              <a:t>THANK</a:t>
            </a:r>
            <a:br>
              <a:rPr lang="en-US" dirty="0" smtClean="0"/>
            </a:br>
            <a:r>
              <a:rPr lang="en-US" dirty="0" smtClean="0"/>
              <a:t>YOU!</a:t>
            </a:r>
          </a:p>
        </p:txBody>
      </p:sp>
    </p:spTree>
    <p:extLst>
      <p:ext uri="{BB962C8B-B14F-4D97-AF65-F5344CB8AC3E}">
        <p14:creationId xmlns:p14="http://schemas.microsoft.com/office/powerpoint/2010/main" val="97859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_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pic>
        <p:nvPicPr>
          <p:cNvPr id="3" name="Picture 2"/>
          <p:cNvPicPr>
            <a:picLocks noChangeAspect="1"/>
          </p:cNvPicPr>
          <p:nvPr userDrawn="1"/>
        </p:nvPicPr>
        <p:blipFill>
          <a:blip r:embed="rId3"/>
          <a:stretch>
            <a:fillRect/>
          </a:stretch>
        </p:blipFill>
        <p:spPr>
          <a:xfrm>
            <a:off x="1487487" y="943429"/>
            <a:ext cx="3243285" cy="756103"/>
          </a:xfrm>
          <a:prstGeom prst="rect">
            <a:avLst/>
          </a:prstGeom>
        </p:spPr>
      </p:pic>
    </p:spTree>
    <p:extLst>
      <p:ext uri="{BB962C8B-B14F-4D97-AF65-F5344CB8AC3E}">
        <p14:creationId xmlns:p14="http://schemas.microsoft.com/office/powerpoint/2010/main" val="134964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lide_5">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smtClean="0"/>
              <a:t>PRESENTATION</a:t>
            </a:r>
            <a:br>
              <a:rPr lang="en-US" dirty="0" smtClean="0"/>
            </a:br>
            <a:r>
              <a:rPr lang="en-US" dirty="0" smtClean="0"/>
              <a:t>HEADLINE</a:t>
            </a:r>
            <a:endParaRPr lang="en-US" dirty="0"/>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pic>
        <p:nvPicPr>
          <p:cNvPr id="4" name="Picture 3"/>
          <p:cNvPicPr>
            <a:picLocks noChangeAspect="1"/>
          </p:cNvPicPr>
          <p:nvPr userDrawn="1"/>
        </p:nvPicPr>
        <p:blipFill>
          <a:blip r:embed="rId3"/>
          <a:stretch>
            <a:fillRect/>
          </a:stretch>
        </p:blipFill>
        <p:spPr>
          <a:xfrm>
            <a:off x="1487488" y="936717"/>
            <a:ext cx="1501245" cy="744520"/>
          </a:xfrm>
          <a:prstGeom prst="rect">
            <a:avLst/>
          </a:prstGeom>
        </p:spPr>
      </p:pic>
    </p:spTree>
    <p:extLst>
      <p:ext uri="{BB962C8B-B14F-4D97-AF65-F5344CB8AC3E}">
        <p14:creationId xmlns:p14="http://schemas.microsoft.com/office/powerpoint/2010/main" val="140108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lide_6">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smtClean="0"/>
              <a:t>PRESENTATION</a:t>
            </a:r>
            <a:br>
              <a:rPr lang="en-US" dirty="0" smtClean="0"/>
            </a:br>
            <a:r>
              <a:rPr lang="en-US" dirty="0" smtClean="0"/>
              <a:t>HEADLINE</a:t>
            </a:r>
            <a:endParaRPr lang="en-US" dirty="0"/>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pic>
        <p:nvPicPr>
          <p:cNvPr id="10" name="Picture 9"/>
          <p:cNvPicPr>
            <a:picLocks noChangeAspect="1"/>
          </p:cNvPicPr>
          <p:nvPr userDrawn="1"/>
        </p:nvPicPr>
        <p:blipFill>
          <a:blip r:embed="rId3"/>
          <a:stretch>
            <a:fillRect/>
          </a:stretch>
        </p:blipFill>
        <p:spPr>
          <a:xfrm>
            <a:off x="724764" y="1616364"/>
            <a:ext cx="2476189" cy="577271"/>
          </a:xfrm>
          <a:prstGeom prst="rect">
            <a:avLst/>
          </a:prstGeom>
        </p:spPr>
      </p:pic>
    </p:spTree>
    <p:extLst>
      <p:ext uri="{BB962C8B-B14F-4D97-AF65-F5344CB8AC3E}">
        <p14:creationId xmlns:p14="http://schemas.microsoft.com/office/powerpoint/2010/main" val="164536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lide_7">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smtClean="0"/>
              <a:t>PRESENTATION</a:t>
            </a:r>
            <a:br>
              <a:rPr lang="en-US" dirty="0" smtClean="0"/>
            </a:br>
            <a:r>
              <a:rPr lang="en-US" dirty="0" smtClean="0"/>
              <a:t>HEADLINE</a:t>
            </a:r>
            <a:endParaRPr lang="en-US" dirty="0"/>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smtClean="0"/>
              <a:t>Subhead or date</a:t>
            </a:r>
            <a:endParaRPr lang="en-US" dirty="0"/>
          </a:p>
        </p:txBody>
      </p:sp>
      <p:pic>
        <p:nvPicPr>
          <p:cNvPr id="2" name="Picture 1"/>
          <p:cNvPicPr>
            <a:picLocks noChangeAspect="1"/>
          </p:cNvPicPr>
          <p:nvPr userDrawn="1"/>
        </p:nvPicPr>
        <p:blipFill>
          <a:blip r:embed="rId3"/>
          <a:stretch>
            <a:fillRect/>
          </a:stretch>
        </p:blipFill>
        <p:spPr>
          <a:xfrm>
            <a:off x="701675" y="1442025"/>
            <a:ext cx="1562100" cy="774700"/>
          </a:xfrm>
          <a:prstGeom prst="rect">
            <a:avLst/>
          </a:prstGeom>
        </p:spPr>
      </p:pic>
    </p:spTree>
    <p:extLst>
      <p:ext uri="{BB962C8B-B14F-4D97-AF65-F5344CB8AC3E}">
        <p14:creationId xmlns:p14="http://schemas.microsoft.com/office/powerpoint/2010/main" val="299977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113589"/>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70" r:id="rId3"/>
    <p:sldLayoutId id="2147483671" r:id="rId4"/>
    <p:sldLayoutId id="2147483667" r:id="rId5"/>
    <p:sldLayoutId id="2147483668" r:id="rId6"/>
    <p:sldLayoutId id="2147483669" r:id="rId7"/>
    <p:sldLayoutId id="2147483672" r:id="rId8"/>
    <p:sldLayoutId id="2147483673" r:id="rId9"/>
    <p:sldLayoutId id="2147483712" r:id="rId10"/>
    <p:sldLayoutId id="2147483713" r:id="rId11"/>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3011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1" r:id="rId3"/>
    <p:sldLayoutId id="2147483652" r:id="rId4"/>
    <p:sldLayoutId id="2147483675" r:id="rId5"/>
    <p:sldLayoutId id="2147483677" r:id="rId6"/>
    <p:sldLayoutId id="2147483678" r:id="rId7"/>
    <p:sldLayoutId id="2147483708" r:id="rId8"/>
    <p:sldLayoutId id="2147483709" r:id="rId9"/>
    <p:sldLayoutId id="2147483650" r:id="rId10"/>
    <p:sldLayoutId id="2147483653" r:id="rId11"/>
    <p:sldLayoutId id="2147483654" r:id="rId12"/>
    <p:sldLayoutId id="2147483676" r:id="rId13"/>
    <p:sldLayoutId id="2147483656" r:id="rId14"/>
    <p:sldLayoutId id="2147483657" r:id="rId15"/>
    <p:sldLayoutId id="2147483658" r:id="rId16"/>
    <p:sldLayoutId id="2147483679" r:id="rId17"/>
    <p:sldLayoutId id="2147483680" r:id="rId18"/>
    <p:sldLayoutId id="2147483681" r:id="rId19"/>
    <p:sldLayoutId id="2147483682" r:id="rId20"/>
    <p:sldLayoutId id="2147483683" r:id="rId21"/>
    <p:sldLayoutId id="2147483685" r:id="rId22"/>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27148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4" r:id="rId3"/>
    <p:sldLayoutId id="2147483696" r:id="rId4"/>
    <p:sldLayoutId id="2147483697" r:id="rId5"/>
    <p:sldLayoutId id="2147483698" r:id="rId6"/>
    <p:sldLayoutId id="2147483700" r:id="rId7"/>
    <p:sldLayoutId id="2147483704" r:id="rId8"/>
    <p:sldLayoutId id="2147483711" r:id="rId9"/>
    <p:sldLayoutId id="2147483701"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86482"/>
      </p:ext>
    </p:extLst>
  </p:cSld>
  <p:clrMap bg1="lt1" tx1="dk1" bg2="lt2" tx2="dk2" accent1="accent1" accent2="accent2" accent3="accent3" accent4="accent4" accent5="accent5" accent6="accent6" hlink="hlink" folHlink="folHlink"/>
  <p:sldLayoutIdLst>
    <p:sldLayoutId id="2147483688" r:id="rId1"/>
    <p:sldLayoutId id="2147483691" r:id="rId2"/>
    <p:sldLayoutId id="2147483689" r:id="rId3"/>
    <p:sldLayoutId id="2147483690" r:id="rId4"/>
    <p:sldLayoutId id="2147483703" r:id="rId5"/>
    <p:sldLayoutId id="2147483705" r:id="rId6"/>
    <p:sldLayoutId id="2147483706" r:id="rId7"/>
    <p:sldLayoutId id="2147483707"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hyperlink" Target="https://www.youtube.com/watch?v=D9Ihs241zeg" TargetMode="External"/><Relationship Id="rId1" Type="http://schemas.openxmlformats.org/officeDocument/2006/relationships/slideLayout" Target="../slideLayouts/slideLayout13.xml"/><Relationship Id="rId6" Type="http://schemas.openxmlformats.org/officeDocument/2006/relationships/hyperlink" Target="http://hr.nku.edu/toolkit/emplymt.html" TargetMode="External"/><Relationship Id="rId5" Type="http://schemas.openxmlformats.org/officeDocument/2006/relationships/hyperlink" Target="http://facultyhiring.uoregon.edu/special-concerns/" TargetMode="External"/><Relationship Id="rId4" Type="http://schemas.openxmlformats.org/officeDocument/2006/relationships/hyperlink" Target="https://www.youtube.com/watch?v=n5Q5FQfXZa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Conducting a Successful Search</a:t>
            </a:r>
            <a:endParaRPr lang="en-US" dirty="0"/>
          </a:p>
        </p:txBody>
      </p:sp>
      <p:sp>
        <p:nvSpPr>
          <p:cNvPr id="5" name="Text Placeholder 4"/>
          <p:cNvSpPr>
            <a:spLocks noGrp="1"/>
          </p:cNvSpPr>
          <p:nvPr>
            <p:ph type="body" sz="quarter" idx="13"/>
          </p:nvPr>
        </p:nvSpPr>
        <p:spPr>
          <a:xfrm>
            <a:off x="3745957" y="3506696"/>
            <a:ext cx="4040187" cy="695381"/>
          </a:xfrm>
        </p:spPr>
        <p:txBody>
          <a:bodyPr/>
          <a:lstStyle/>
          <a:p>
            <a:r>
              <a:rPr lang="en-US" dirty="0" smtClean="0"/>
              <a:t>September 2015</a:t>
            </a:r>
            <a:endParaRPr lang="en-US" dirty="0"/>
          </a:p>
        </p:txBody>
      </p:sp>
    </p:spTree>
    <p:extLst>
      <p:ext uri="{BB962C8B-B14F-4D97-AF65-F5344CB8AC3E}">
        <p14:creationId xmlns:p14="http://schemas.microsoft.com/office/powerpoint/2010/main" val="663136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6942" y="2141234"/>
            <a:ext cx="7430985" cy="4329904"/>
          </a:xfrm>
        </p:spPr>
        <p:txBody>
          <a:bodyPr/>
          <a:lstStyle/>
          <a:p>
            <a:r>
              <a:rPr lang="en-US" dirty="0"/>
              <a:t>Creating a sense of hospitality and </a:t>
            </a:r>
            <a:r>
              <a:rPr lang="en-US" dirty="0" smtClean="0"/>
              <a:t>inclusiveness</a:t>
            </a:r>
            <a:endParaRPr lang="en-US" dirty="0"/>
          </a:p>
          <a:p>
            <a:pPr marL="0" indent="0">
              <a:buNone/>
            </a:pPr>
            <a:endParaRPr lang="en-US" b="1" dirty="0" smtClean="0"/>
          </a:p>
          <a:p>
            <a:pPr marL="458787" lvl="1" indent="0">
              <a:buNone/>
            </a:pPr>
            <a:r>
              <a:rPr lang="en-US" dirty="0" smtClean="0">
                <a:solidFill>
                  <a:schemeClr val="tx1"/>
                </a:solidFill>
              </a:rPr>
              <a:t>Inclusion </a:t>
            </a:r>
            <a:r>
              <a:rPr lang="en-US" dirty="0">
                <a:solidFill>
                  <a:schemeClr val="tx1"/>
                </a:solidFill>
              </a:rPr>
              <a:t>is leveraging the diversity of our students, faculty, and staff to achieve full participation and optimum performance through intentional and proactive inclusive practices that make people feel like they belong and are actively valued. It is about empowerment and engagement. </a:t>
            </a:r>
          </a:p>
        </p:txBody>
      </p:sp>
      <p:sp>
        <p:nvSpPr>
          <p:cNvPr id="2" name="TextBox 1"/>
          <p:cNvSpPr txBox="1"/>
          <p:nvPr/>
        </p:nvSpPr>
        <p:spPr>
          <a:xfrm>
            <a:off x="331613" y="1105328"/>
            <a:ext cx="8930650" cy="984885"/>
          </a:xfrm>
          <a:prstGeom prst="rect">
            <a:avLst/>
          </a:prstGeom>
          <a:noFill/>
        </p:spPr>
        <p:txBody>
          <a:bodyPr wrap="none" rtlCol="0">
            <a:spAutoFit/>
          </a:bodyPr>
          <a:lstStyle/>
          <a:p>
            <a:r>
              <a:rPr lang="en-US" sz="4000" b="1" dirty="0" smtClean="0">
                <a:latin typeface="Arial" panose="020B0604020202020204" pitchFamily="34" charset="0"/>
                <a:cs typeface="Arial" panose="020B0604020202020204" pitchFamily="34" charset="0"/>
              </a:rPr>
              <a:t>Through each step of the process…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05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636" y="1994236"/>
            <a:ext cx="3553532" cy="480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txBox="1">
            <a:spLocks noGrp="1"/>
          </p:cNvSpPr>
          <p:nvPr>
            <p:ph type="ctrTitle"/>
          </p:nvPr>
        </p:nvSpPr>
        <p:spPr>
          <a:xfrm>
            <a:off x="436270" y="864520"/>
            <a:ext cx="8930650" cy="1261884"/>
          </a:xfrm>
          <a:prstGeom prst="rect">
            <a:avLst/>
          </a:prstGeom>
          <a:noFill/>
        </p:spPr>
        <p:txBody>
          <a:bodyPr wrap="none" rtlCol="0">
            <a:spAutoFit/>
          </a:bodyPr>
          <a:lstStyle/>
          <a:p>
            <a:r>
              <a:rPr lang="en-US" sz="3900" b="1" dirty="0" smtClean="0"/>
              <a:t>Through each step of the process…</a:t>
            </a:r>
          </a:p>
          <a:p>
            <a:endParaRPr lang="en-US" sz="3600" dirty="0"/>
          </a:p>
        </p:txBody>
      </p:sp>
      <p:sp>
        <p:nvSpPr>
          <p:cNvPr id="3" name="TextBox 2"/>
          <p:cNvSpPr txBox="1"/>
          <p:nvPr/>
        </p:nvSpPr>
        <p:spPr>
          <a:xfrm>
            <a:off x="472273" y="2552281"/>
            <a:ext cx="2493525" cy="1754326"/>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Watch for Implicit Bias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531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you see?</a:t>
            </a:r>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95442" y="2141538"/>
            <a:ext cx="3659925" cy="4021137"/>
          </a:xfrm>
        </p:spPr>
      </p:pic>
    </p:spTree>
    <p:extLst>
      <p:ext uri="{BB962C8B-B14F-4D97-AF65-F5344CB8AC3E}">
        <p14:creationId xmlns:p14="http://schemas.microsoft.com/office/powerpoint/2010/main" val="4222857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smtClean="0"/>
              <a:t>Complete these sentences </a:t>
            </a:r>
            <a:endParaRPr lang="en-US" dirty="0">
              <a:solidFill>
                <a:srgbClr val="F7BF32"/>
              </a:solidFill>
            </a:endParaRPr>
          </a:p>
        </p:txBody>
      </p:sp>
      <p:sp>
        <p:nvSpPr>
          <p:cNvPr id="3" name="Text Placeholder 2"/>
          <p:cNvSpPr>
            <a:spLocks noGrp="1"/>
          </p:cNvSpPr>
          <p:nvPr>
            <p:ph type="body" sz="quarter" idx="11"/>
          </p:nvPr>
        </p:nvSpPr>
        <p:spPr>
          <a:xfrm>
            <a:off x="483363" y="2595761"/>
            <a:ext cx="7866971" cy="2577819"/>
          </a:xfrm>
        </p:spPr>
        <p:txBody>
          <a:bodyPr/>
          <a:lstStyle/>
          <a:p>
            <a:pPr marL="0" indent="0" algn="ctr">
              <a:buNone/>
            </a:pPr>
            <a:r>
              <a:rPr lang="en-US" sz="2800" dirty="0" err="1"/>
              <a:t>Ca</a:t>
            </a:r>
            <a:r>
              <a:rPr lang="en-US" sz="2800" dirty="0"/>
              <a:t> y u </a:t>
            </a:r>
            <a:r>
              <a:rPr lang="en-US" sz="2800" dirty="0" err="1"/>
              <a:t>rea</a:t>
            </a:r>
            <a:r>
              <a:rPr lang="en-US" sz="2800" dirty="0"/>
              <a:t> </a:t>
            </a:r>
            <a:r>
              <a:rPr lang="en-US" sz="2800" dirty="0" err="1"/>
              <a:t>th</a:t>
            </a:r>
            <a:r>
              <a:rPr lang="en-US" sz="2800" dirty="0"/>
              <a:t> s?</a:t>
            </a:r>
            <a:br>
              <a:rPr lang="en-US" sz="2800" dirty="0"/>
            </a:br>
            <a:r>
              <a:rPr lang="en-US" sz="2800" dirty="0"/>
              <a:t>You a e not r </a:t>
            </a:r>
            <a:r>
              <a:rPr lang="en-US" sz="2800" dirty="0" err="1"/>
              <a:t>ading</a:t>
            </a:r>
            <a:r>
              <a:rPr lang="en-US" sz="2800" dirty="0"/>
              <a:t> </a:t>
            </a:r>
            <a:r>
              <a:rPr lang="en-US" sz="2800" dirty="0" err="1"/>
              <a:t>th</a:t>
            </a:r>
            <a:r>
              <a:rPr lang="en-US" sz="2800" dirty="0"/>
              <a:t> s!</a:t>
            </a:r>
            <a:br>
              <a:rPr lang="en-US" sz="2800" dirty="0"/>
            </a:br>
            <a:r>
              <a:rPr lang="en-US" sz="2800" dirty="0"/>
              <a:t>At </a:t>
            </a:r>
            <a:r>
              <a:rPr lang="en-US" sz="2800" dirty="0" err="1"/>
              <a:t>ar</a:t>
            </a:r>
            <a:r>
              <a:rPr lang="en-US" sz="2800" dirty="0"/>
              <a:t> </a:t>
            </a:r>
            <a:r>
              <a:rPr lang="en-US" sz="2800" dirty="0" err="1"/>
              <a:t>ou</a:t>
            </a:r>
            <a:r>
              <a:rPr lang="en-US" sz="2800" dirty="0"/>
              <a:t> </a:t>
            </a:r>
            <a:r>
              <a:rPr lang="en-US" sz="2800" dirty="0" err="1"/>
              <a:t>rea</a:t>
            </a:r>
            <a:r>
              <a:rPr lang="en-US" sz="2800" dirty="0"/>
              <a:t> in?</a:t>
            </a:r>
          </a:p>
        </p:txBody>
      </p:sp>
    </p:spTree>
    <p:extLst>
      <p:ext uri="{BB962C8B-B14F-4D97-AF65-F5344CB8AC3E}">
        <p14:creationId xmlns:p14="http://schemas.microsoft.com/office/powerpoint/2010/main" val="3368524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UNCONSCIOUS BIAS</a:t>
            </a:r>
            <a:endParaRPr lang="en-US" dirty="0"/>
          </a:p>
        </p:txBody>
      </p:sp>
      <p:sp>
        <p:nvSpPr>
          <p:cNvPr id="3" name="Text Placeholder 2"/>
          <p:cNvSpPr>
            <a:spLocks noGrp="1"/>
          </p:cNvSpPr>
          <p:nvPr>
            <p:ph type="body" sz="quarter" idx="11"/>
          </p:nvPr>
        </p:nvSpPr>
        <p:spPr>
          <a:xfrm>
            <a:off x="381357" y="2081008"/>
            <a:ext cx="7717312" cy="4500662"/>
          </a:xfrm>
        </p:spPr>
        <p:txBody>
          <a:bodyPr/>
          <a:lstStyle/>
          <a:p>
            <a:r>
              <a:rPr lang="en-US" sz="1600" dirty="0"/>
              <a:t>Unconscious biases are the result of our limited cognitive capacity; we implicitly and automatically both group and categorize people to avoid having to conduct completely new assessments for every new person.</a:t>
            </a:r>
          </a:p>
          <a:p>
            <a:endParaRPr lang="en-US" sz="1600" dirty="0"/>
          </a:p>
          <a:p>
            <a:r>
              <a:rPr lang="en-US" sz="1600" dirty="0"/>
              <a:t>Unconscious biases are our unintentional people preferences, formed by our socialization and experiences, including exposure to the media. We unconsciously assign positive and negative value to the categories we use.</a:t>
            </a:r>
          </a:p>
          <a:p>
            <a:pPr marL="0" indent="0">
              <a:buNone/>
            </a:pPr>
            <a:endParaRPr lang="en-US" sz="1600" dirty="0"/>
          </a:p>
          <a:p>
            <a:pPr lvl="1"/>
            <a:r>
              <a:rPr lang="en-US" sz="1500" dirty="0" err="1">
                <a:solidFill>
                  <a:schemeClr val="tx1"/>
                </a:solidFill>
              </a:rPr>
              <a:t>Wi-fi</a:t>
            </a:r>
            <a:r>
              <a:rPr lang="en-US" sz="1500" dirty="0">
                <a:solidFill>
                  <a:schemeClr val="tx1"/>
                </a:solidFill>
              </a:rPr>
              <a:t>: what we see together, we wire together. </a:t>
            </a:r>
          </a:p>
          <a:p>
            <a:pPr lvl="1"/>
            <a:r>
              <a:rPr lang="en-US" sz="1500" dirty="0">
                <a:solidFill>
                  <a:schemeClr val="tx1"/>
                </a:solidFill>
              </a:rPr>
              <a:t>Automatic and rapid</a:t>
            </a:r>
          </a:p>
          <a:p>
            <a:pPr lvl="1"/>
            <a:r>
              <a:rPr lang="en-US" sz="1500" dirty="0">
                <a:solidFill>
                  <a:schemeClr val="tx1"/>
                </a:solidFill>
              </a:rPr>
              <a:t>We do not have to believe a stereotype for it to affect us.</a:t>
            </a:r>
          </a:p>
          <a:p>
            <a:pPr lvl="1"/>
            <a:r>
              <a:rPr lang="en-US" sz="1500" dirty="0">
                <a:solidFill>
                  <a:schemeClr val="tx1"/>
                </a:solidFill>
              </a:rPr>
              <a:t>Often in our personal ‘bias blind spot’</a:t>
            </a:r>
          </a:p>
          <a:p>
            <a:pPr lvl="1"/>
            <a:r>
              <a:rPr lang="en-US" sz="1500" dirty="0">
                <a:solidFill>
                  <a:schemeClr val="tx1"/>
                </a:solidFill>
              </a:rPr>
              <a:t>Pervasive, and we ALL have them</a:t>
            </a:r>
          </a:p>
          <a:p>
            <a:pPr lvl="1"/>
            <a:r>
              <a:rPr lang="en-US" sz="1500" dirty="0">
                <a:solidFill>
                  <a:schemeClr val="tx1"/>
                </a:solidFill>
              </a:rPr>
              <a:t>Resistant to change and creates ‘special’ categories.</a:t>
            </a:r>
          </a:p>
          <a:p>
            <a:pPr lvl="1"/>
            <a:r>
              <a:rPr lang="en-US" sz="1500" dirty="0">
                <a:solidFill>
                  <a:schemeClr val="tx1"/>
                </a:solidFill>
              </a:rPr>
              <a:t>Lead to ‘micro-behaviors</a:t>
            </a:r>
          </a:p>
          <a:p>
            <a:endParaRPr lang="en-US" sz="1600" dirty="0"/>
          </a:p>
        </p:txBody>
      </p:sp>
    </p:spTree>
    <p:extLst>
      <p:ext uri="{BB962C8B-B14F-4D97-AF65-F5344CB8AC3E}">
        <p14:creationId xmlns:p14="http://schemas.microsoft.com/office/powerpoint/2010/main" val="2320197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10 THINGS WE CAN ALL DO</a:t>
            </a:r>
            <a:endParaRPr lang="en-US" dirty="0"/>
          </a:p>
        </p:txBody>
      </p:sp>
      <p:sp>
        <p:nvSpPr>
          <p:cNvPr id="4" name="Rectangle 3"/>
          <p:cNvSpPr/>
          <p:nvPr/>
        </p:nvSpPr>
        <p:spPr>
          <a:xfrm>
            <a:off x="576942" y="2127988"/>
            <a:ext cx="8406284" cy="3816429"/>
          </a:xfrm>
          <a:prstGeom prst="rect">
            <a:avLst/>
          </a:prstGeom>
        </p:spPr>
        <p:txBody>
          <a:bodyPr wrap="square">
            <a:spAutoFit/>
          </a:bodyPr>
          <a:lstStyle/>
          <a:p>
            <a:r>
              <a:rPr lang="en-US" sz="2200" dirty="0"/>
              <a:t>1.	Recognize our own vulnerabilities: our traits and people biases</a:t>
            </a:r>
          </a:p>
          <a:p>
            <a:r>
              <a:rPr lang="en-US" sz="2200" dirty="0"/>
              <a:t>2.	Recognize the contexts when our biases may be most active</a:t>
            </a:r>
          </a:p>
          <a:p>
            <a:r>
              <a:rPr lang="en-US" sz="2200" dirty="0"/>
              <a:t>3.	Recognize that we are reinforcing biases</a:t>
            </a:r>
          </a:p>
          <a:p>
            <a:r>
              <a:rPr lang="en-US" sz="2200" dirty="0"/>
              <a:t>4.	Have the ‘honest conversation’</a:t>
            </a:r>
          </a:p>
          <a:p>
            <a:r>
              <a:rPr lang="en-US" sz="2200" dirty="0"/>
              <a:t>5.	Schedule demanding emotional or cognitive work away from people </a:t>
            </a:r>
            <a:r>
              <a:rPr lang="en-US" sz="2200" dirty="0" smtClean="0"/>
              <a:t>	decisions where </a:t>
            </a:r>
            <a:r>
              <a:rPr lang="en-US" sz="2200" dirty="0"/>
              <a:t>possible</a:t>
            </a:r>
          </a:p>
          <a:p>
            <a:r>
              <a:rPr lang="en-US" sz="2200" dirty="0"/>
              <a:t>6.	Watch our micro-behaviors and try to re-balance them</a:t>
            </a:r>
          </a:p>
          <a:p>
            <a:r>
              <a:rPr lang="en-US" sz="2200" dirty="0"/>
              <a:t>7.	Assume bias will be at play, pause and think</a:t>
            </a:r>
          </a:p>
          <a:p>
            <a:r>
              <a:rPr lang="en-US" sz="2200" dirty="0"/>
              <a:t>8.	Stop suppressing and depleting our natural inhibition process</a:t>
            </a:r>
          </a:p>
          <a:p>
            <a:r>
              <a:rPr lang="en-US" sz="2200" dirty="0"/>
              <a:t>9.	Stop asking people to be constantly alert all of the time</a:t>
            </a:r>
          </a:p>
          <a:p>
            <a:r>
              <a:rPr lang="en-US" sz="2200" dirty="0"/>
              <a:t>10.	 Stop rushing with some groups at some times</a:t>
            </a:r>
          </a:p>
        </p:txBody>
      </p:sp>
    </p:spTree>
    <p:extLst>
      <p:ext uri="{BB962C8B-B14F-4D97-AF65-F5344CB8AC3E}">
        <p14:creationId xmlns:p14="http://schemas.microsoft.com/office/powerpoint/2010/main" val="611047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LINKS</a:t>
            </a:r>
            <a:endParaRPr lang="en-US" dirty="0"/>
          </a:p>
        </p:txBody>
      </p:sp>
      <p:sp>
        <p:nvSpPr>
          <p:cNvPr id="3" name="Text Placeholder 2"/>
          <p:cNvSpPr>
            <a:spLocks noGrp="1"/>
          </p:cNvSpPr>
          <p:nvPr>
            <p:ph type="body" sz="quarter" idx="11"/>
          </p:nvPr>
        </p:nvSpPr>
        <p:spPr>
          <a:xfrm>
            <a:off x="576942" y="2021161"/>
            <a:ext cx="7866971" cy="3495145"/>
          </a:xfrm>
        </p:spPr>
        <p:txBody>
          <a:bodyPr/>
          <a:lstStyle/>
          <a:p>
            <a:r>
              <a:rPr lang="en-US" sz="2000" dirty="0" smtClean="0"/>
              <a:t>The Danger of a </a:t>
            </a:r>
            <a:r>
              <a:rPr lang="en-US" sz="2000" dirty="0"/>
              <a:t>Single Story: </a:t>
            </a:r>
            <a:r>
              <a:rPr lang="en-US" sz="2000" dirty="0">
                <a:hlinkClick r:id="rId2"/>
              </a:rPr>
              <a:t>https://</a:t>
            </a:r>
            <a:r>
              <a:rPr lang="en-US" sz="2000" dirty="0" smtClean="0">
                <a:hlinkClick r:id="rId2"/>
              </a:rPr>
              <a:t>www.youtube.com/watch?v=D9Ihs241zeg</a:t>
            </a:r>
            <a:endParaRPr lang="en-US" sz="2000" dirty="0" smtClean="0"/>
          </a:p>
          <a:p>
            <a:endParaRPr lang="en-US" sz="2000" dirty="0"/>
          </a:p>
          <a:p>
            <a:r>
              <a:rPr lang="en-US" sz="2000" dirty="0" smtClean="0"/>
              <a:t>Implicit Associations Test: </a:t>
            </a:r>
            <a:r>
              <a:rPr lang="en-US" sz="2000" dirty="0" smtClean="0">
                <a:hlinkClick r:id="rId3"/>
              </a:rPr>
              <a:t>implicit.harvard.edu</a:t>
            </a:r>
            <a:r>
              <a:rPr lang="en-US" sz="2000" dirty="0" smtClean="0"/>
              <a:t> </a:t>
            </a:r>
          </a:p>
          <a:p>
            <a:endParaRPr lang="en-US" sz="2000" dirty="0"/>
          </a:p>
          <a:p>
            <a:r>
              <a:rPr lang="en-US" sz="2000" dirty="0"/>
              <a:t>Dateline Segment-IAT: </a:t>
            </a:r>
            <a:r>
              <a:rPr lang="en-US" sz="2000" dirty="0">
                <a:hlinkClick r:id="rId4"/>
              </a:rPr>
              <a:t>https://</a:t>
            </a:r>
            <a:r>
              <a:rPr lang="en-US" sz="2000" dirty="0" smtClean="0">
                <a:hlinkClick r:id="rId4"/>
              </a:rPr>
              <a:t>www.youtube.com/watch?v=n5Q5FQfXZag</a:t>
            </a:r>
            <a:r>
              <a:rPr lang="en-US" sz="2000" dirty="0" smtClean="0"/>
              <a:t> </a:t>
            </a:r>
          </a:p>
          <a:p>
            <a:endParaRPr lang="en-US" sz="2000" dirty="0"/>
          </a:p>
          <a:p>
            <a:r>
              <a:rPr lang="en-US" sz="2000" dirty="0" smtClean="0"/>
              <a:t>Neuroscience of Implicit Bias: </a:t>
            </a:r>
            <a:r>
              <a:rPr lang="en-US" sz="2000" dirty="0">
                <a:hlinkClick r:id="rId5"/>
              </a:rPr>
              <a:t>http://facultyhiring.uoregon.edu/special-concerns</a:t>
            </a:r>
            <a:r>
              <a:rPr lang="en-US" sz="2000" dirty="0" smtClean="0">
                <a:hlinkClick r:id="rId5"/>
              </a:rPr>
              <a:t>/</a:t>
            </a:r>
            <a:r>
              <a:rPr lang="en-US" sz="2000" dirty="0" smtClean="0"/>
              <a:t> </a:t>
            </a:r>
          </a:p>
          <a:p>
            <a:endParaRPr lang="en-US" sz="2000" dirty="0"/>
          </a:p>
          <a:p>
            <a:r>
              <a:rPr lang="en-US" sz="2000" dirty="0" smtClean="0"/>
              <a:t>Search </a:t>
            </a:r>
            <a:r>
              <a:rPr lang="en-US" sz="2000" dirty="0"/>
              <a:t>Committee assistance - </a:t>
            </a:r>
            <a:r>
              <a:rPr lang="en-US" sz="2000" dirty="0">
                <a:hlinkClick r:id="rId6"/>
              </a:rPr>
              <a:t>http://</a:t>
            </a:r>
            <a:r>
              <a:rPr lang="en-US" sz="2000" dirty="0" smtClean="0">
                <a:hlinkClick r:id="rId6"/>
              </a:rPr>
              <a:t>hr.nku.edu/toolkit/emplymt.html</a:t>
            </a:r>
            <a:r>
              <a:rPr lang="en-US" sz="2000" dirty="0" smtClean="0"/>
              <a:t> </a:t>
            </a:r>
            <a:endParaRPr lang="en-US" sz="2000" dirty="0"/>
          </a:p>
        </p:txBody>
      </p:sp>
    </p:spTree>
    <p:extLst>
      <p:ext uri="{BB962C8B-B14F-4D97-AF65-F5344CB8AC3E}">
        <p14:creationId xmlns:p14="http://schemas.microsoft.com/office/powerpoint/2010/main" val="794905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DOCUMENT DOCUMENT DOCUMENT</a:t>
            </a:r>
          </a:p>
          <a:p>
            <a:endParaRPr lang="en-US" dirty="0" smtClean="0"/>
          </a:p>
          <a:p>
            <a:r>
              <a:rPr lang="en-US" dirty="0" smtClean="0"/>
              <a:t>Sample documentation</a:t>
            </a:r>
          </a:p>
          <a:p>
            <a:pPr lvl="1"/>
            <a:r>
              <a:rPr lang="en-US" dirty="0" smtClean="0">
                <a:solidFill>
                  <a:schemeClr val="tx1"/>
                </a:solidFill>
              </a:rPr>
              <a:t>Summary of search process</a:t>
            </a:r>
          </a:p>
          <a:p>
            <a:pPr lvl="1"/>
            <a:r>
              <a:rPr lang="en-US" dirty="0" smtClean="0">
                <a:solidFill>
                  <a:schemeClr val="tx1"/>
                </a:solidFill>
              </a:rPr>
              <a:t>Justification  of chosen candidate</a:t>
            </a:r>
          </a:p>
          <a:p>
            <a:pPr lvl="1"/>
            <a:endParaRPr lang="en-US" dirty="0" smtClean="0"/>
          </a:p>
          <a:p>
            <a:r>
              <a:rPr lang="en-US" dirty="0" smtClean="0"/>
              <a:t>Official offer must come from Provost</a:t>
            </a:r>
          </a:p>
          <a:p>
            <a:endParaRPr lang="en-US" dirty="0" smtClean="0"/>
          </a:p>
        </p:txBody>
      </p:sp>
      <p:sp>
        <p:nvSpPr>
          <p:cNvPr id="6" name="Title 1"/>
          <p:cNvSpPr>
            <a:spLocks noGrp="1"/>
          </p:cNvSpPr>
          <p:nvPr>
            <p:ph type="ctrTitle"/>
          </p:nvPr>
        </p:nvSpPr>
        <p:spPr>
          <a:xfrm>
            <a:off x="576942" y="612949"/>
            <a:ext cx="8045690" cy="1267575"/>
          </a:xfrm>
        </p:spPr>
        <p:txBody>
          <a:bodyPr/>
          <a:lstStyle/>
          <a:p>
            <a:r>
              <a:rPr lang="en-US" dirty="0" smtClean="0"/>
              <a:t>OFFER</a:t>
            </a:r>
            <a:endParaRPr lang="en-US" dirty="0">
              <a:solidFill>
                <a:srgbClr val="F7BF32"/>
              </a:solidFill>
            </a:endParaRPr>
          </a:p>
        </p:txBody>
      </p:sp>
    </p:spTree>
    <p:extLst>
      <p:ext uri="{BB962C8B-B14F-4D97-AF65-F5344CB8AC3E}">
        <p14:creationId xmlns:p14="http://schemas.microsoft.com/office/powerpoint/2010/main" val="419720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285704" cy="995908"/>
          </a:xfrm>
        </p:spPr>
        <p:txBody>
          <a:bodyPr/>
          <a:lstStyle/>
          <a:p>
            <a:r>
              <a:rPr lang="en-US" dirty="0" smtClean="0"/>
              <a:t>INTEGRATING NEW FACULTY</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dirty="0" smtClean="0"/>
              <a:t>Onboarding</a:t>
            </a:r>
          </a:p>
          <a:p>
            <a:endParaRPr lang="en-US" dirty="0" smtClean="0"/>
          </a:p>
          <a:p>
            <a:r>
              <a:rPr lang="en-US" dirty="0" smtClean="0"/>
              <a:t>Creating a culture of inclusiveness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390438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75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sz="3400" dirty="0" smtClean="0"/>
              <a:t>WHAT IS INCLUSIVE EXCELLENCE?</a:t>
            </a:r>
            <a:endParaRPr lang="en-US" sz="3400" dirty="0">
              <a:solidFill>
                <a:srgbClr val="F7BF32"/>
              </a:solidFill>
            </a:endParaRPr>
          </a:p>
        </p:txBody>
      </p:sp>
      <p:sp>
        <p:nvSpPr>
          <p:cNvPr id="3" name="Text Placeholder 2"/>
          <p:cNvSpPr>
            <a:spLocks noGrp="1"/>
          </p:cNvSpPr>
          <p:nvPr>
            <p:ph type="body" sz="quarter" idx="11"/>
          </p:nvPr>
        </p:nvSpPr>
        <p:spPr>
          <a:xfrm>
            <a:off x="576942" y="1663004"/>
            <a:ext cx="7866971" cy="5194996"/>
          </a:xfrm>
        </p:spPr>
        <p:txBody>
          <a:bodyPr/>
          <a:lstStyle/>
          <a:p>
            <a:pPr>
              <a:buNone/>
            </a:pPr>
            <a:endParaRPr lang="en-US" sz="1800" dirty="0" smtClean="0"/>
          </a:p>
          <a:p>
            <a:r>
              <a:rPr lang="en-US" b="1" dirty="0" smtClean="0">
                <a:solidFill>
                  <a:schemeClr val="tx1"/>
                </a:solidFill>
              </a:rPr>
              <a:t>VISION AND A PRACTICE </a:t>
            </a:r>
            <a:r>
              <a:rPr lang="en-US" dirty="0" smtClean="0">
                <a:solidFill>
                  <a:schemeClr val="tx1"/>
                </a:solidFill>
              </a:rPr>
              <a:t>where diversity, equity, and inclusion are reframed as vital to institutional excellence.</a:t>
            </a:r>
          </a:p>
          <a:p>
            <a:endParaRPr lang="en-US" dirty="0" smtClean="0">
              <a:solidFill>
                <a:schemeClr val="tx1"/>
              </a:solidFill>
            </a:endParaRPr>
          </a:p>
          <a:p>
            <a:r>
              <a:rPr lang="en-US" b="1" dirty="0" smtClean="0">
                <a:solidFill>
                  <a:schemeClr val="tx1"/>
                </a:solidFill>
              </a:rPr>
              <a:t>ORGANIZATIONAL CHANGE PROCESS </a:t>
            </a:r>
            <a:r>
              <a:rPr lang="en-US" dirty="0" smtClean="0"/>
              <a:t>that leads to</a:t>
            </a:r>
            <a:endParaRPr lang="en-US" dirty="0" smtClean="0">
              <a:solidFill>
                <a:schemeClr val="tx1"/>
              </a:solidFill>
            </a:endParaRPr>
          </a:p>
          <a:p>
            <a:endParaRPr lang="en-US" dirty="0" smtClean="0">
              <a:solidFill>
                <a:schemeClr val="tx1"/>
              </a:solidFill>
            </a:endParaRPr>
          </a:p>
          <a:p>
            <a:r>
              <a:rPr lang="en-US" b="1" dirty="0" smtClean="0">
                <a:solidFill>
                  <a:schemeClr val="tx1"/>
                </a:solidFill>
              </a:rPr>
              <a:t>OUTCOME </a:t>
            </a:r>
            <a:r>
              <a:rPr lang="en-US" dirty="0" smtClean="0">
                <a:solidFill>
                  <a:schemeClr val="tx1"/>
                </a:solidFill>
              </a:rPr>
              <a:t>of institutional excellence whereby, students, faculty, and staff, with varying backgrounds, cultures, and mindsets, can </a:t>
            </a:r>
            <a:r>
              <a:rPr lang="en-US" u="sng" dirty="0" smtClean="0">
                <a:solidFill>
                  <a:schemeClr val="tx1"/>
                </a:solidFill>
              </a:rPr>
              <a:t>flourish </a:t>
            </a:r>
            <a:r>
              <a:rPr lang="en-US" dirty="0" smtClean="0">
                <a:solidFill>
                  <a:schemeClr val="tx1"/>
                </a:solidFill>
              </a:rPr>
              <a:t>through learning, advancement, and meaningful engagement in institutional life.</a:t>
            </a:r>
          </a:p>
          <a:p>
            <a:pPr lvl="2">
              <a:buNone/>
            </a:pPr>
            <a:endParaRPr lang="en-US" sz="2400" dirty="0">
              <a:solidFill>
                <a:schemeClr val="tx1"/>
              </a:solidFill>
            </a:endParaRPr>
          </a:p>
        </p:txBody>
      </p:sp>
    </p:spTree>
    <p:extLst>
      <p:ext uri="{BB962C8B-B14F-4D97-AF65-F5344CB8AC3E}">
        <p14:creationId xmlns:p14="http://schemas.microsoft.com/office/powerpoint/2010/main" val="2537271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1865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Confidentiality</a:t>
            </a:r>
            <a:endParaRPr lang="en-US" sz="5000" dirty="0"/>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6512" t="25058" r="50000" b="21864"/>
          <a:stretch/>
        </p:blipFill>
        <p:spPr bwMode="auto">
          <a:xfrm>
            <a:off x="2833636" y="2737970"/>
            <a:ext cx="2642716" cy="242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463" y="2532192"/>
            <a:ext cx="2061587" cy="309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08" y="2484497"/>
            <a:ext cx="22367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21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smtClean="0"/>
              <a:t>DEFINING THE POSITION</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dirty="0" smtClean="0"/>
              <a:t>Language for position description – what is important?</a:t>
            </a:r>
          </a:p>
          <a:p>
            <a:endParaRPr lang="en-US" dirty="0" smtClean="0"/>
          </a:p>
          <a:p>
            <a:r>
              <a:rPr lang="en-US" dirty="0"/>
              <a:t>L</a:t>
            </a:r>
            <a:r>
              <a:rPr lang="en-US" dirty="0" smtClean="0"/>
              <a:t>anguage that will attract diverse candidates</a:t>
            </a:r>
          </a:p>
          <a:p>
            <a:endParaRPr lang="en-US" dirty="0" smtClean="0"/>
          </a:p>
          <a:p>
            <a:r>
              <a:rPr lang="en-US" dirty="0" smtClean="0"/>
              <a:t>Approval process</a:t>
            </a:r>
          </a:p>
        </p:txBody>
      </p:sp>
    </p:spTree>
    <p:extLst>
      <p:ext uri="{BB962C8B-B14F-4D97-AF65-F5344CB8AC3E}">
        <p14:creationId xmlns:p14="http://schemas.microsoft.com/office/powerpoint/2010/main" val="4122852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smtClean="0"/>
              <a:t>SEARCH COMMITTEES</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dirty="0" smtClean="0"/>
              <a:t>Diversity of the Committee </a:t>
            </a:r>
          </a:p>
          <a:p>
            <a:endParaRPr lang="en-US" dirty="0" smtClean="0"/>
          </a:p>
          <a:p>
            <a:r>
              <a:rPr lang="en-US" dirty="0" smtClean="0"/>
              <a:t>Charge</a:t>
            </a:r>
          </a:p>
          <a:p>
            <a:endParaRPr lang="en-US" dirty="0" smtClean="0"/>
          </a:p>
          <a:p>
            <a:r>
              <a:rPr lang="en-US" dirty="0" smtClean="0"/>
              <a:t>Duties</a:t>
            </a:r>
          </a:p>
          <a:p>
            <a:endParaRPr lang="en-US" dirty="0" smtClean="0"/>
          </a:p>
        </p:txBody>
      </p:sp>
    </p:spTree>
    <p:extLst>
      <p:ext uri="{BB962C8B-B14F-4D97-AF65-F5344CB8AC3E}">
        <p14:creationId xmlns:p14="http://schemas.microsoft.com/office/powerpoint/2010/main" val="3022838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7772400" cy="792236"/>
          </a:xfrm>
        </p:spPr>
        <p:txBody>
          <a:bodyPr/>
          <a:lstStyle/>
          <a:p>
            <a:r>
              <a:rPr lang="en-US" sz="4200" dirty="0" smtClean="0"/>
              <a:t>DEFINITION</a:t>
            </a:r>
            <a:endParaRPr lang="en-US" sz="4200" dirty="0"/>
          </a:p>
        </p:txBody>
      </p:sp>
      <p:sp>
        <p:nvSpPr>
          <p:cNvPr id="3" name="Text Placeholder 2"/>
          <p:cNvSpPr>
            <a:spLocks noGrp="1"/>
          </p:cNvSpPr>
          <p:nvPr>
            <p:ph type="body" sz="quarter" idx="11"/>
          </p:nvPr>
        </p:nvSpPr>
        <p:spPr>
          <a:xfrm>
            <a:off x="576942" y="1985818"/>
            <a:ext cx="7866971" cy="4862945"/>
          </a:xfrm>
        </p:spPr>
        <p:txBody>
          <a:bodyPr/>
          <a:lstStyle/>
          <a:p>
            <a:endParaRPr lang="en-US" sz="2800" dirty="0"/>
          </a:p>
          <a:p>
            <a:pPr marL="0" indent="0">
              <a:buNone/>
            </a:pPr>
            <a:endParaRPr lang="en-US" sz="2800" dirty="0" smtClean="0"/>
          </a:p>
          <a:p>
            <a:pPr marL="0" indent="0">
              <a:buNone/>
            </a:pPr>
            <a:endParaRPr lang="en-US" dirty="0"/>
          </a:p>
        </p:txBody>
      </p:sp>
      <p:sp>
        <p:nvSpPr>
          <p:cNvPr id="4" name="Text Placeholder 2"/>
          <p:cNvSpPr txBox="1">
            <a:spLocks/>
          </p:cNvSpPr>
          <p:nvPr/>
        </p:nvSpPr>
        <p:spPr>
          <a:xfrm>
            <a:off x="576942" y="1985818"/>
            <a:ext cx="7553931" cy="4572001"/>
          </a:xfrm>
          <a:prstGeom prst="rect">
            <a:avLst/>
          </a:prstGeom>
        </p:spPr>
        <p:txBody>
          <a:bodyPr vert="horz"/>
          <a:lstStyle>
            <a:lvl1pPr marL="230188" indent="-230188" algn="l" defTabSz="457200" rtl="0" eaLnBrk="1" latinLnBrk="0" hangingPunct="1">
              <a:spcBef>
                <a:spcPct val="20000"/>
              </a:spcBef>
              <a:buFont typeface="Arial"/>
              <a:buChar char="•"/>
              <a:defRPr sz="2400" kern="1200">
                <a:solidFill>
                  <a:schemeClr val="tx1"/>
                </a:solidFill>
                <a:latin typeface="Arial"/>
                <a:ea typeface="+mn-ea"/>
                <a:cs typeface="+mn-cs"/>
              </a:defRPr>
            </a:lvl1pPr>
            <a:lvl2pPr marL="688975" indent="-231775" algn="l" defTabSz="457200" rtl="0" eaLnBrk="1" latinLnBrk="0" hangingPunct="1">
              <a:spcBef>
                <a:spcPct val="20000"/>
              </a:spcBef>
              <a:buFont typeface="Arial"/>
              <a:buChar char="•"/>
              <a:defRPr sz="2000" kern="1200">
                <a:solidFill>
                  <a:schemeClr val="accent6"/>
                </a:solidFill>
                <a:latin typeface="Arial"/>
                <a:ea typeface="+mn-ea"/>
                <a:cs typeface="+mn-cs"/>
              </a:defRPr>
            </a:lvl2pPr>
            <a:lvl3pPr marL="1143000" indent="-228600" algn="l" defTabSz="457200" rtl="0" eaLnBrk="1" latinLnBrk="0" hangingPunct="1">
              <a:spcBef>
                <a:spcPct val="20000"/>
              </a:spcBef>
              <a:buFont typeface="Arial"/>
              <a:buChar char="•"/>
              <a:defRPr sz="1600" kern="1200">
                <a:solidFill>
                  <a:schemeClr val="accent3"/>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Diversity</a:t>
            </a:r>
            <a:r>
              <a:rPr lang="en-US" dirty="0"/>
              <a:t> - individual differences (e.g., personality, learning styles, and life experiences) and group/social differences (e.g., race/ethnicity, color, class, gender, disabilities, sexual orientation, gender identity, gender expression, age,  country of origin, and ability as well as geographical, cultural, political, religious, or other </a:t>
            </a:r>
            <a:r>
              <a:rPr lang="en-US" dirty="0" smtClean="0"/>
              <a:t>affiliations, and </a:t>
            </a:r>
            <a:r>
              <a:rPr lang="en-US" dirty="0" smtClean="0">
                <a:solidFill>
                  <a:schemeClr val="tx2">
                    <a:lumMod val="75000"/>
                  </a:schemeClr>
                </a:solidFill>
              </a:rPr>
              <a:t>discipline.</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3146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smtClean="0"/>
              <a:t>RECRUITMENT</a:t>
            </a:r>
            <a:endParaRPr lang="en-US" dirty="0">
              <a:solidFill>
                <a:srgbClr val="F7BF32"/>
              </a:solidFill>
            </a:endParaRPr>
          </a:p>
        </p:txBody>
      </p:sp>
      <p:sp>
        <p:nvSpPr>
          <p:cNvPr id="3" name="Text Placeholder 2"/>
          <p:cNvSpPr>
            <a:spLocks noGrp="1"/>
          </p:cNvSpPr>
          <p:nvPr>
            <p:ph type="body" sz="quarter" idx="11"/>
          </p:nvPr>
        </p:nvSpPr>
        <p:spPr>
          <a:xfrm>
            <a:off x="576942" y="2141234"/>
            <a:ext cx="8045690" cy="3495145"/>
          </a:xfrm>
        </p:spPr>
        <p:txBody>
          <a:bodyPr/>
          <a:lstStyle/>
          <a:p>
            <a:r>
              <a:rPr lang="en-US" dirty="0" smtClean="0"/>
              <a:t>Posting sites</a:t>
            </a:r>
          </a:p>
          <a:p>
            <a:endParaRPr lang="en-US" dirty="0" smtClean="0"/>
          </a:p>
          <a:p>
            <a:r>
              <a:rPr lang="en-US" dirty="0"/>
              <a:t>Cohort </a:t>
            </a:r>
            <a:r>
              <a:rPr lang="en-US" dirty="0" smtClean="0"/>
              <a:t>hiring </a:t>
            </a:r>
          </a:p>
          <a:p>
            <a:endParaRPr lang="en-US" dirty="0"/>
          </a:p>
          <a:p>
            <a:r>
              <a:rPr lang="en-US" dirty="0" smtClean="0"/>
              <a:t>Networking</a:t>
            </a:r>
            <a:r>
              <a:rPr lang="en-US" dirty="0"/>
              <a:t> </a:t>
            </a:r>
            <a:r>
              <a:rPr lang="en-US" dirty="0" smtClean="0"/>
              <a:t>- the </a:t>
            </a:r>
            <a:r>
              <a:rPr lang="en-US" dirty="0"/>
              <a:t>key to building an exemplary applicant pool is personal </a:t>
            </a:r>
            <a:r>
              <a:rPr lang="en-US" dirty="0" smtClean="0"/>
              <a:t>contact</a:t>
            </a:r>
          </a:p>
        </p:txBody>
      </p:sp>
    </p:spTree>
    <p:extLst>
      <p:ext uri="{BB962C8B-B14F-4D97-AF65-F5344CB8AC3E}">
        <p14:creationId xmlns:p14="http://schemas.microsoft.com/office/powerpoint/2010/main" val="3785392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612949"/>
            <a:ext cx="8045690" cy="1267575"/>
          </a:xfrm>
        </p:spPr>
        <p:txBody>
          <a:bodyPr/>
          <a:lstStyle/>
          <a:p>
            <a:r>
              <a:rPr lang="en-US" sz="3600" dirty="0" smtClean="0"/>
              <a:t>SCREENING, EVALUATION  &amp; INTERVIEWS</a:t>
            </a:r>
            <a:endParaRPr lang="en-US" sz="3600" dirty="0">
              <a:solidFill>
                <a:srgbClr val="F7BF32"/>
              </a:solidFill>
            </a:endParaRPr>
          </a:p>
        </p:txBody>
      </p:sp>
      <p:sp>
        <p:nvSpPr>
          <p:cNvPr id="3" name="Text Placeholder 2"/>
          <p:cNvSpPr>
            <a:spLocks noGrp="1"/>
          </p:cNvSpPr>
          <p:nvPr>
            <p:ph type="body" sz="quarter" idx="11"/>
          </p:nvPr>
        </p:nvSpPr>
        <p:spPr>
          <a:xfrm>
            <a:off x="576942" y="2141234"/>
            <a:ext cx="5311391" cy="4716766"/>
          </a:xfrm>
        </p:spPr>
        <p:txBody>
          <a:bodyPr/>
          <a:lstStyle/>
          <a:p>
            <a:r>
              <a:rPr lang="en-US" dirty="0"/>
              <a:t>I</a:t>
            </a:r>
            <a:r>
              <a:rPr lang="en-US" dirty="0" smtClean="0"/>
              <a:t>nitial screen</a:t>
            </a:r>
          </a:p>
          <a:p>
            <a:endParaRPr lang="en-US" dirty="0" smtClean="0"/>
          </a:p>
          <a:p>
            <a:r>
              <a:rPr lang="en-US" dirty="0" smtClean="0"/>
              <a:t>Evaluation</a:t>
            </a:r>
          </a:p>
          <a:p>
            <a:endParaRPr lang="en-US" dirty="0" smtClean="0"/>
          </a:p>
          <a:p>
            <a:r>
              <a:rPr lang="en-US" dirty="0" smtClean="0"/>
              <a:t>The whole process is an interview – first contact, airport/hotel pick-up, walking between interviews, meals etc.</a:t>
            </a:r>
          </a:p>
          <a:p>
            <a:endParaRPr lang="en-US" dirty="0" smtClean="0"/>
          </a:p>
          <a:p>
            <a:r>
              <a:rPr lang="en-US" dirty="0"/>
              <a:t>A</a:t>
            </a:r>
            <a:r>
              <a:rPr lang="en-US" dirty="0" smtClean="0"/>
              <a:t>pproval of candidates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626" y="2141234"/>
            <a:ext cx="3355898" cy="304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219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NKU TITLE SLID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KU Copy Slides">
  <a:themeElements>
    <a:clrScheme name="NKU 1">
      <a:dk1>
        <a:sysClr val="windowText" lastClr="000000"/>
      </a:dk1>
      <a:lt1>
        <a:sysClr val="window" lastClr="FFFFFF"/>
      </a:lt1>
      <a:dk2>
        <a:srgbClr val="F5B94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Pag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pecialtyPages">
  <a:themeElements>
    <a:clrScheme name="Custom 8">
      <a:dk1>
        <a:sysClr val="windowText" lastClr="000000"/>
      </a:dk1>
      <a:lt1>
        <a:sysClr val="window" lastClr="FFFFFF"/>
      </a:lt1>
      <a:dk2>
        <a:srgbClr val="F7BF32"/>
      </a:dk2>
      <a:lt2>
        <a:srgbClr val="EEECE1"/>
      </a:lt2>
      <a:accent1>
        <a:srgbClr val="F7BF32"/>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2271</TotalTime>
  <Words>510</Words>
  <Application>Microsoft Office PowerPoint</Application>
  <PresentationFormat>On-screen Show (4:3)</PresentationFormat>
  <Paragraphs>100</Paragraphs>
  <Slides>19</Slides>
  <Notes>4</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NKU TITLE SLIDES</vt:lpstr>
      <vt:lpstr>NKU Copy Slides</vt:lpstr>
      <vt:lpstr>DividerPages</vt:lpstr>
      <vt:lpstr>SpecialtyPages</vt:lpstr>
      <vt:lpstr>Conducting a Successful Search</vt:lpstr>
      <vt:lpstr>WHAT IS INCLUSIVE EXCELLENCE?</vt:lpstr>
      <vt:lpstr>PowerPoint Presentation</vt:lpstr>
      <vt:lpstr>Confidentiality</vt:lpstr>
      <vt:lpstr>DEFINING THE POSITION</vt:lpstr>
      <vt:lpstr>SEARCH COMMITTEES</vt:lpstr>
      <vt:lpstr>DEFINITION</vt:lpstr>
      <vt:lpstr>RECRUITMENT</vt:lpstr>
      <vt:lpstr>SCREENING, EVALUATION  &amp; INTERVIEWS</vt:lpstr>
      <vt:lpstr>PowerPoint Presentation</vt:lpstr>
      <vt:lpstr>Through each step of the process… </vt:lpstr>
      <vt:lpstr>What do you see?</vt:lpstr>
      <vt:lpstr>Complete these sentences </vt:lpstr>
      <vt:lpstr>UNCONSCIOUS BIAS</vt:lpstr>
      <vt:lpstr>10 THINGS WE CAN ALL DO</vt:lpstr>
      <vt:lpstr>LINKS</vt:lpstr>
      <vt:lpstr>OFFER</vt:lpstr>
      <vt:lpstr>INTEGRATING NEW FACULTY</vt:lpstr>
      <vt:lpstr>PowerPoint Presentation</vt:lpstr>
    </vt:vector>
  </TitlesOfParts>
  <Company>Landor Associates CIN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Ritzer</dc:creator>
  <cp:lastModifiedBy>Administrator</cp:lastModifiedBy>
  <cp:revision>111</cp:revision>
  <dcterms:created xsi:type="dcterms:W3CDTF">2015-01-07T22:56:00Z</dcterms:created>
  <dcterms:modified xsi:type="dcterms:W3CDTF">2015-09-17T02:35:31Z</dcterms:modified>
</cp:coreProperties>
</file>