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339" r:id="rId3"/>
    <p:sldId id="337" r:id="rId4"/>
    <p:sldId id="340" r:id="rId5"/>
    <p:sldId id="338" r:id="rId6"/>
    <p:sldId id="341" r:id="rId7"/>
    <p:sldId id="342" r:id="rId8"/>
    <p:sldId id="343" r:id="rId9"/>
    <p:sldId id="34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82"/>
    <p:restoredTop sz="80110" autoAdjust="0"/>
  </p:normalViewPr>
  <p:slideViewPr>
    <p:cSldViewPr snapToGrid="0" snapToObjects="1">
      <p:cViewPr varScale="1">
        <p:scale>
          <a:sx n="100" d="100"/>
          <a:sy n="100" d="100"/>
        </p:scale>
        <p:origin x="1736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CD892-B013-854E-9B34-A02608898A56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C5C96-A383-094C-9BF6-8958C24805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91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13AB4-CCEF-4E4B-9F9E-3B0A554C4FC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930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3A56-6D6D-3B41-B849-42A178EC57E9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98FC-50B6-EA42-BEF0-D9A3DB91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7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3A56-6D6D-3B41-B849-42A178EC57E9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98FC-50B6-EA42-BEF0-D9A3DB91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7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3A56-6D6D-3B41-B849-42A178EC57E9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98FC-50B6-EA42-BEF0-D9A3DB91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5737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Slide_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84942" y="2510300"/>
            <a:ext cx="7772400" cy="1723035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PRESENTATION</a:t>
            </a:r>
            <a:br>
              <a:rPr lang="en-US" dirty="0" smtClean="0"/>
            </a:br>
            <a:r>
              <a:rPr lang="en-US" dirty="0" smtClean="0"/>
              <a:t>HEADLINE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12915" y="4581025"/>
            <a:ext cx="4040187" cy="6953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="1" baseline="0">
                <a:solidFill>
                  <a:schemeClr val="bg1"/>
                </a:solidFill>
              </a:defRPr>
            </a:lvl1pPr>
            <a:lvl2pPr>
              <a:defRPr>
                <a:solidFill>
                  <a:srgbClr val="F5B942"/>
                </a:solidFill>
              </a:defRPr>
            </a:lvl2pPr>
            <a:lvl3pPr>
              <a:defRPr>
                <a:solidFill>
                  <a:srgbClr val="F5B942"/>
                </a:solidFill>
              </a:defRPr>
            </a:lvl3pPr>
            <a:lvl4pPr>
              <a:defRPr>
                <a:solidFill>
                  <a:srgbClr val="F5B942"/>
                </a:solidFill>
              </a:defRPr>
            </a:lvl4pPr>
            <a:lvl5pPr>
              <a:defRPr>
                <a:solidFill>
                  <a:srgbClr val="F5B942"/>
                </a:solidFill>
              </a:defRPr>
            </a:lvl5pPr>
          </a:lstStyle>
          <a:p>
            <a:pPr lvl="0"/>
            <a:r>
              <a:rPr lang="en-US" dirty="0" smtClean="0"/>
              <a:t>Subhead or date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1032" y="5611090"/>
            <a:ext cx="2514575" cy="58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5027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pySlide_1"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942" y="517017"/>
            <a:ext cx="7772400" cy="735197"/>
          </a:xfrm>
          <a:prstGeom prst="rect">
            <a:avLst/>
          </a:prstGeom>
        </p:spPr>
        <p:txBody>
          <a:bodyPr/>
          <a:lstStyle>
            <a:lvl1pPr algn="l">
              <a:defRPr b="1" baseline="0"/>
            </a:lvl1pPr>
          </a:lstStyle>
          <a:p>
            <a:r>
              <a:rPr lang="en-US" dirty="0" smtClean="0"/>
              <a:t>SLIDE HEADLINE 44PT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576942" y="1578708"/>
            <a:ext cx="7866971" cy="4057672"/>
          </a:xfrm>
          <a:prstGeom prst="rect">
            <a:avLst/>
          </a:prstGeom>
        </p:spPr>
        <p:txBody>
          <a:bodyPr vert="horz"/>
          <a:lstStyle>
            <a:lvl1pPr marL="230188" indent="-230188">
              <a:buFont typeface="Arial"/>
              <a:buChar char="•"/>
              <a:defRPr sz="2400"/>
            </a:lvl1pPr>
            <a:lvl2pPr marL="688975" indent="-231775">
              <a:buFont typeface="Arial"/>
              <a:buChar char="•"/>
              <a:defRPr sz="2000">
                <a:solidFill>
                  <a:schemeClr val="accent6"/>
                </a:solidFill>
              </a:defRPr>
            </a:lvl2pPr>
            <a:lvl3pPr>
              <a:defRPr sz="1600">
                <a:solidFill>
                  <a:schemeClr val="accent3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42483" y="1445942"/>
            <a:ext cx="7735887" cy="0"/>
          </a:xfrm>
          <a:prstGeom prst="line">
            <a:avLst/>
          </a:prstGeom>
          <a:ln>
            <a:solidFill>
              <a:srgbClr val="F5B83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5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3A56-6D6D-3B41-B849-42A178EC57E9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98FC-50B6-EA42-BEF0-D9A3DB91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75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3A56-6D6D-3B41-B849-42A178EC57E9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98FC-50B6-EA42-BEF0-D9A3DB91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65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3A56-6D6D-3B41-B849-42A178EC57E9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98FC-50B6-EA42-BEF0-D9A3DB91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6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3A56-6D6D-3B41-B849-42A178EC57E9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98FC-50B6-EA42-BEF0-D9A3DB91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49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3A56-6D6D-3B41-B849-42A178EC57E9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98FC-50B6-EA42-BEF0-D9A3DB91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3A56-6D6D-3B41-B849-42A178EC57E9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98FC-50B6-EA42-BEF0-D9A3DB91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19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3A56-6D6D-3B41-B849-42A178EC57E9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98FC-50B6-EA42-BEF0-D9A3DB91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47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13A56-6D6D-3B41-B849-42A178EC57E9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A98FC-50B6-EA42-BEF0-D9A3DB91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98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13A56-6D6D-3B41-B849-42A178EC57E9}" type="datetimeFigureOut">
              <a:rPr lang="en-US" smtClean="0"/>
              <a:t>10/10/17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A98FC-50B6-EA42-BEF0-D9A3DB91D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35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035067" y="1972697"/>
            <a:ext cx="7772400" cy="2323778"/>
          </a:xfrm>
        </p:spPr>
        <p:txBody>
          <a:bodyPr>
            <a:normAutofit/>
          </a:bodyPr>
          <a:lstStyle/>
          <a:p>
            <a:r>
              <a:rPr lang="en-US" i="1" dirty="0" smtClean="0"/>
              <a:t>Accelerated Online Programs at </a:t>
            </a:r>
            <a:br>
              <a:rPr lang="en-US" i="1" dirty="0" smtClean="0"/>
            </a:br>
            <a:r>
              <a:rPr lang="en-US" i="1" dirty="0" smtClean="0"/>
              <a:t>Northern Kentucky University</a:t>
            </a:r>
            <a:br>
              <a:rPr lang="en-US" i="1" dirty="0" smtClean="0"/>
            </a:br>
            <a:endParaRPr lang="en-US" sz="2400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8214" y="4277057"/>
            <a:ext cx="5049490" cy="1995636"/>
          </a:xfrm>
        </p:spPr>
        <p:txBody>
          <a:bodyPr>
            <a:normAutofit/>
          </a:bodyPr>
          <a:lstStyle/>
          <a:p>
            <a:r>
              <a:rPr lang="en-US" sz="2600" dirty="0" smtClean="0"/>
              <a:t>Sue Ott Rowlands, Provost</a:t>
            </a:r>
          </a:p>
          <a:p>
            <a:r>
              <a:rPr lang="en-US" sz="2600" dirty="0" smtClean="0"/>
              <a:t>Open Forums: September 13, 2017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5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Timeline of the AOP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576942" y="1578707"/>
            <a:ext cx="7280125" cy="5008359"/>
          </a:xfrm>
        </p:spPr>
        <p:txBody>
          <a:bodyPr>
            <a:normAutofit/>
          </a:bodyPr>
          <a:lstStyle/>
          <a:p>
            <a:r>
              <a:rPr lang="en-US" dirty="0" smtClean="0"/>
              <a:t>Online Learning Taskforce Report</a:t>
            </a:r>
            <a:endParaRPr lang="en-US" dirty="0"/>
          </a:p>
          <a:p>
            <a:pPr lvl="1"/>
            <a:r>
              <a:rPr lang="en-US" dirty="0" smtClean="0"/>
              <a:t>“The Future of Online Learning at Northern Kentucky University” (2009) </a:t>
            </a:r>
            <a:endParaRPr lang="en-US" dirty="0"/>
          </a:p>
          <a:p>
            <a:r>
              <a:rPr lang="en-US" dirty="0" smtClean="0"/>
              <a:t>Online &amp; Learning Technology Taskforce Report</a:t>
            </a:r>
            <a:endParaRPr lang="en-US" dirty="0"/>
          </a:p>
          <a:p>
            <a:pPr lvl="1"/>
            <a:r>
              <a:rPr lang="en-US" dirty="0" smtClean="0"/>
              <a:t>“Some </a:t>
            </a:r>
            <a:r>
              <a:rPr lang="en-US" dirty="0"/>
              <a:t>Assembly Required: A Proposal for the Creation of a Unified Structure for the Support, Facilitation, and Growth of Online Learning and Learning Technologies at </a:t>
            </a:r>
            <a:r>
              <a:rPr lang="en-US" dirty="0" smtClean="0"/>
              <a:t>NKU”</a:t>
            </a:r>
            <a:r>
              <a:rPr lang="en-US" dirty="0"/>
              <a:t> </a:t>
            </a:r>
            <a:r>
              <a:rPr lang="en-US" dirty="0" smtClean="0"/>
              <a:t>(2015)</a:t>
            </a:r>
          </a:p>
          <a:p>
            <a:r>
              <a:rPr lang="en-US" dirty="0" smtClean="0"/>
              <a:t>Online Education Strategic Planning Team Report</a:t>
            </a:r>
            <a:endParaRPr lang="en-US" dirty="0"/>
          </a:p>
          <a:p>
            <a:pPr lvl="1"/>
            <a:r>
              <a:rPr lang="en-US" dirty="0" smtClean="0"/>
              <a:t>“Summary and Recommendations” (Spring 2016)</a:t>
            </a:r>
          </a:p>
          <a:p>
            <a:r>
              <a:rPr lang="en-US" dirty="0" smtClean="0"/>
              <a:t>Open Forums on ESSIP, including the Online Initiative held (Fall 2016)</a:t>
            </a:r>
          </a:p>
          <a:p>
            <a:r>
              <a:rPr lang="en-US" dirty="0" smtClean="0"/>
              <a:t>RFP issued for an Online Marketing and Enrollment Partner/Proposals received (Fall 2016)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42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nline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" t="6147" r="2039" b="8117"/>
          <a:stretch/>
        </p:blipFill>
        <p:spPr>
          <a:xfrm>
            <a:off x="115458" y="202059"/>
            <a:ext cx="8277049" cy="432022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240537" y="798617"/>
            <a:ext cx="0" cy="16164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40537" y="2415094"/>
            <a:ext cx="1731863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972400" y="2415094"/>
            <a:ext cx="0" cy="192437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972400" y="4339471"/>
            <a:ext cx="169337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3665778" y="3002029"/>
            <a:ext cx="0" cy="1337442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65778" y="3002029"/>
            <a:ext cx="1818457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484235" y="3002029"/>
            <a:ext cx="0" cy="114500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4235" y="4147033"/>
            <a:ext cx="2338016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822251" y="798617"/>
            <a:ext cx="0" cy="33484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240537" y="798617"/>
            <a:ext cx="758171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9937" y="4522287"/>
            <a:ext cx="7167991" cy="286232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b="1" u="sng" dirty="0" smtClean="0"/>
              <a:t>NKU’s Third Party Partner Needs: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Market research and demand </a:t>
            </a:r>
            <a:r>
              <a:rPr lang="en-US" dirty="0"/>
              <a:t>a</a:t>
            </a:r>
            <a:r>
              <a:rPr lang="en-US" dirty="0" smtClean="0"/>
              <a:t>ssessment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Compliance and state </a:t>
            </a:r>
            <a:r>
              <a:rPr lang="en-US" dirty="0"/>
              <a:t>a</a:t>
            </a:r>
            <a:r>
              <a:rPr lang="en-US" dirty="0" smtClean="0"/>
              <a:t>uthorization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Instructional design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Capital investment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Recruiting and retention services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Faculty development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Enrollment management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Marketing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61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Timeline of the AOP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1"/>
          </p:nvPr>
        </p:nvSpPr>
        <p:spPr>
          <a:xfrm>
            <a:off x="576942" y="1578707"/>
            <a:ext cx="7866971" cy="5397825"/>
          </a:xfrm>
        </p:spPr>
        <p:txBody>
          <a:bodyPr>
            <a:normAutofit/>
          </a:bodyPr>
          <a:lstStyle/>
          <a:p>
            <a:r>
              <a:rPr lang="en-US" dirty="0" smtClean="0"/>
              <a:t>Four finalists make campus presentations (January 2017)</a:t>
            </a:r>
          </a:p>
          <a:p>
            <a:pPr lvl="1"/>
            <a:r>
              <a:rPr lang="en-US" dirty="0" smtClean="0"/>
              <a:t>Academic Partnerships</a:t>
            </a:r>
          </a:p>
          <a:p>
            <a:pPr lvl="1"/>
            <a:r>
              <a:rPr lang="en-US" dirty="0" smtClean="0"/>
              <a:t>Learning House</a:t>
            </a:r>
          </a:p>
          <a:p>
            <a:pPr lvl="1"/>
            <a:r>
              <a:rPr lang="en-US" dirty="0" smtClean="0"/>
              <a:t>Pearson</a:t>
            </a:r>
          </a:p>
          <a:p>
            <a:pPr lvl="1"/>
            <a:r>
              <a:rPr lang="en-US" dirty="0" smtClean="0"/>
              <a:t>Wiley</a:t>
            </a:r>
          </a:p>
          <a:p>
            <a:r>
              <a:rPr lang="en-US" dirty="0" smtClean="0"/>
              <a:t>Contract signed with Academic Partnerships (May 2017)</a:t>
            </a:r>
          </a:p>
          <a:p>
            <a:r>
              <a:rPr lang="en-US" dirty="0" smtClean="0"/>
              <a:t>Planning meetings ongoing (June-present 2017)</a:t>
            </a:r>
          </a:p>
          <a:p>
            <a:r>
              <a:rPr lang="en-US" dirty="0" smtClean="0"/>
              <a:t>Implementation committees established (July 2017)</a:t>
            </a:r>
          </a:p>
          <a:p>
            <a:pPr lvl="1"/>
            <a:r>
              <a:rPr lang="en-US" dirty="0" smtClean="0"/>
              <a:t>Academic</a:t>
            </a:r>
          </a:p>
          <a:p>
            <a:pPr lvl="1"/>
            <a:r>
              <a:rPr lang="en-US" dirty="0" smtClean="0"/>
              <a:t>Systems and Processes</a:t>
            </a:r>
          </a:p>
          <a:p>
            <a:pPr lvl="1"/>
            <a:r>
              <a:rPr lang="en-US" dirty="0" smtClean="0"/>
              <a:t>Steering</a:t>
            </a:r>
          </a:p>
          <a:p>
            <a:r>
              <a:rPr lang="en-US" dirty="0" smtClean="0"/>
              <a:t>January 2018 launch date set for selected accelerated online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nline 2.tif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59" b="5698"/>
          <a:stretch/>
        </p:blipFill>
        <p:spPr>
          <a:xfrm>
            <a:off x="990977" y="369668"/>
            <a:ext cx="6927489" cy="639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6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76942" y="550884"/>
            <a:ext cx="7772400" cy="7351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Timeline of the AOP Initiative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76942" y="1578707"/>
            <a:ext cx="7866971" cy="527929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Launching January 2018</a:t>
            </a:r>
          </a:p>
          <a:p>
            <a:pPr lvl="1"/>
            <a:r>
              <a:rPr lang="en-US" dirty="0" smtClean="0"/>
              <a:t>RN to BSN</a:t>
            </a:r>
          </a:p>
          <a:p>
            <a:pPr lvl="1"/>
            <a:r>
              <a:rPr lang="en-US" dirty="0" smtClean="0"/>
              <a:t>MBA</a:t>
            </a:r>
          </a:p>
          <a:p>
            <a:r>
              <a:rPr lang="en-US" dirty="0" smtClean="0"/>
              <a:t>Launching March 2018</a:t>
            </a:r>
            <a:endParaRPr lang="en-US" dirty="0"/>
          </a:p>
          <a:p>
            <a:pPr lvl="1"/>
            <a:r>
              <a:rPr lang="en-US" dirty="0"/>
              <a:t>DNP Post Masters</a:t>
            </a:r>
          </a:p>
          <a:p>
            <a:pPr lvl="1"/>
            <a:r>
              <a:rPr lang="en-US" dirty="0"/>
              <a:t>MS Health Science</a:t>
            </a:r>
          </a:p>
          <a:p>
            <a:pPr lvl="1"/>
            <a:r>
              <a:rPr lang="en-US" dirty="0"/>
              <a:t>MS Health Informatics</a:t>
            </a:r>
          </a:p>
          <a:p>
            <a:pPr lvl="1"/>
            <a:r>
              <a:rPr lang="en-US" dirty="0"/>
              <a:t>BSBA – General Business</a:t>
            </a:r>
          </a:p>
          <a:p>
            <a:pPr lvl="1"/>
            <a:r>
              <a:rPr lang="en-US" dirty="0"/>
              <a:t>BSBA – Marketing</a:t>
            </a:r>
          </a:p>
          <a:p>
            <a:pPr lvl="1"/>
            <a:r>
              <a:rPr lang="en-US" dirty="0"/>
              <a:t>BSBA – Management</a:t>
            </a:r>
          </a:p>
          <a:p>
            <a:pPr lvl="1"/>
            <a:r>
              <a:rPr lang="en-US" dirty="0"/>
              <a:t>BSBA – Global Supply Chain Management</a:t>
            </a:r>
          </a:p>
          <a:p>
            <a:pPr lvl="1"/>
            <a:r>
              <a:rPr lang="en-US" dirty="0"/>
              <a:t>BA Criminal Justice</a:t>
            </a:r>
          </a:p>
          <a:p>
            <a:pPr lvl="1"/>
            <a:r>
              <a:rPr lang="en-US" dirty="0"/>
              <a:t>BA Integrative Studies</a:t>
            </a:r>
          </a:p>
          <a:p>
            <a:pPr lvl="1"/>
            <a:r>
              <a:rPr lang="en-US" dirty="0"/>
              <a:t>BA Psychology</a:t>
            </a:r>
          </a:p>
          <a:p>
            <a:pPr lvl="1"/>
            <a:r>
              <a:rPr lang="en-US" dirty="0"/>
              <a:t>BS Sociology</a:t>
            </a:r>
          </a:p>
          <a:p>
            <a:pPr lvl="1"/>
            <a:r>
              <a:rPr lang="en-US" dirty="0"/>
              <a:t>BS Library Informatics</a:t>
            </a:r>
          </a:p>
          <a:p>
            <a:pPr lvl="1"/>
            <a:r>
              <a:rPr lang="en-US" dirty="0"/>
              <a:t>BS Health </a:t>
            </a:r>
            <a:r>
              <a:rPr lang="en-US" dirty="0" smtClean="0"/>
              <a:t>Science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559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Components of the Partnership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6942" y="1578708"/>
            <a:ext cx="7866971" cy="4771292"/>
          </a:xfrm>
        </p:spPr>
        <p:txBody>
          <a:bodyPr>
            <a:normAutofit/>
          </a:bodyPr>
          <a:lstStyle/>
          <a:p>
            <a:r>
              <a:rPr lang="en-US" dirty="0" smtClean="0"/>
              <a:t>Northern Kentucky University</a:t>
            </a:r>
          </a:p>
          <a:p>
            <a:pPr lvl="1"/>
            <a:r>
              <a:rPr lang="en-US" dirty="0" smtClean="0"/>
              <a:t>Academic programs and degrees are ours</a:t>
            </a:r>
          </a:p>
          <a:p>
            <a:pPr lvl="1"/>
            <a:r>
              <a:rPr lang="en-US" dirty="0" smtClean="0"/>
              <a:t>Students are NKU students</a:t>
            </a:r>
          </a:p>
          <a:p>
            <a:pPr lvl="1"/>
            <a:r>
              <a:rPr lang="en-US" dirty="0" smtClean="0"/>
              <a:t>Our IT and financial systems manage student/faculty support</a:t>
            </a:r>
          </a:p>
          <a:p>
            <a:r>
              <a:rPr lang="en-US" dirty="0" smtClean="0"/>
              <a:t>Academic Partnerships</a:t>
            </a:r>
          </a:p>
          <a:p>
            <a:pPr lvl="1"/>
            <a:r>
              <a:rPr lang="en-US" dirty="0" smtClean="0"/>
              <a:t>Marketing and recruitment of students</a:t>
            </a:r>
          </a:p>
          <a:p>
            <a:pPr lvl="1"/>
            <a:r>
              <a:rPr lang="en-US" dirty="0" smtClean="0"/>
              <a:t>Retention support</a:t>
            </a:r>
          </a:p>
          <a:p>
            <a:pPr lvl="1"/>
            <a:r>
              <a:rPr lang="en-US" dirty="0" smtClean="0"/>
              <a:t>Course development assistance</a:t>
            </a:r>
          </a:p>
          <a:p>
            <a:r>
              <a:rPr lang="en-US" dirty="0" smtClean="0"/>
              <a:t>Instructional Connections</a:t>
            </a:r>
          </a:p>
          <a:p>
            <a:pPr lvl="1"/>
            <a:r>
              <a:rPr lang="en-US" dirty="0" smtClean="0"/>
              <a:t>Provide academic coaches as needed</a:t>
            </a:r>
          </a:p>
          <a:p>
            <a:pPr lvl="1"/>
            <a:r>
              <a:rPr lang="en-US" dirty="0" smtClean="0"/>
              <a:t>NKU vets these ‘teaching assistants’ and can hire them or local adjuncts as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Components of the Partnership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576943" y="1578708"/>
            <a:ext cx="7347857" cy="5279292"/>
          </a:xfrm>
        </p:spPr>
        <p:txBody>
          <a:bodyPr>
            <a:normAutofit/>
          </a:bodyPr>
          <a:lstStyle/>
          <a:p>
            <a:r>
              <a:rPr lang="en-US" dirty="0" smtClean="0"/>
              <a:t>Net revenue shared between NKU and AP</a:t>
            </a:r>
          </a:p>
          <a:p>
            <a:pPr lvl="1"/>
            <a:r>
              <a:rPr lang="en-US" dirty="0" smtClean="0"/>
              <a:t>Net refers to cost share on scholarships offered</a:t>
            </a:r>
          </a:p>
          <a:p>
            <a:r>
              <a:rPr lang="en-US" dirty="0" smtClean="0"/>
              <a:t>Degree programs utilize an accelerated framework</a:t>
            </a:r>
          </a:p>
          <a:p>
            <a:pPr lvl="1"/>
            <a:r>
              <a:rPr lang="en-US" dirty="0" smtClean="0"/>
              <a:t>Time to degree is accelerated (most relevant at graduate level)</a:t>
            </a:r>
          </a:p>
          <a:p>
            <a:pPr lvl="1"/>
            <a:r>
              <a:rPr lang="en-US" dirty="0" smtClean="0"/>
              <a:t>Courses taught in 7-week sessions, 6 sessions per year</a:t>
            </a:r>
          </a:p>
          <a:p>
            <a:pPr lvl="1"/>
            <a:r>
              <a:rPr lang="en-US" dirty="0" smtClean="0"/>
              <a:t>All courses taught fully online</a:t>
            </a:r>
          </a:p>
          <a:p>
            <a:r>
              <a:rPr lang="en-US" dirty="0" smtClean="0"/>
              <a:t>Students recruited by AP and admitted by NKU to an accelerated online degree program are coded as such</a:t>
            </a:r>
          </a:p>
          <a:p>
            <a:pPr lvl="1"/>
            <a:r>
              <a:rPr lang="en-US" dirty="0" smtClean="0"/>
              <a:t>Students are taught and advised by NKU faculty/staff</a:t>
            </a:r>
          </a:p>
          <a:p>
            <a:pPr lvl="1"/>
            <a:r>
              <a:rPr lang="en-US" dirty="0" smtClean="0"/>
              <a:t>AP academic specialists assist with retention by tracking and contacting students who haven’t registered for next session</a:t>
            </a:r>
          </a:p>
          <a:p>
            <a:pPr lvl="1"/>
            <a:r>
              <a:rPr lang="en-US" dirty="0" smtClean="0"/>
              <a:t>Students who earn an NKU degree may walk at commencement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477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066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982</TotalTime>
  <Words>388</Words>
  <Application>Microsoft Macintosh PowerPoint</Application>
  <PresentationFormat>On-screen Show (4:3)</PresentationFormat>
  <Paragraphs>81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Accelerated Online Programs at  Northern Kentucky University </vt:lpstr>
      <vt:lpstr>Timeline of the AOP Initiative</vt:lpstr>
      <vt:lpstr>PowerPoint Presentation</vt:lpstr>
      <vt:lpstr>Timeline of the AOP Initiative</vt:lpstr>
      <vt:lpstr>PowerPoint Presentation</vt:lpstr>
      <vt:lpstr>Timeline of the AOP Initiative</vt:lpstr>
      <vt:lpstr>Key Components of the Partnership</vt:lpstr>
      <vt:lpstr>Key Components of the Partnership</vt:lpstr>
      <vt:lpstr>Questions?</vt:lpstr>
    </vt:vector>
  </TitlesOfParts>
  <Company>NKU</Company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Changing Tide A Strategic Revision of NKU’s Enrollment Management Plan  Presentation to the NKU Board of Regents July 20, 2016</dc:title>
  <dc:creator>NKU</dc:creator>
  <cp:lastModifiedBy>Jason Vest</cp:lastModifiedBy>
  <cp:revision>115</cp:revision>
  <cp:lastPrinted>2016-07-12T19:45:25Z</cp:lastPrinted>
  <dcterms:created xsi:type="dcterms:W3CDTF">2016-07-12T14:24:24Z</dcterms:created>
  <dcterms:modified xsi:type="dcterms:W3CDTF">2017-10-10T20:22:35Z</dcterms:modified>
</cp:coreProperties>
</file>