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3" r:id="rId10"/>
    <p:sldId id="265" r:id="rId11"/>
    <p:sldId id="272" r:id="rId12"/>
    <p:sldId id="268" r:id="rId13"/>
    <p:sldId id="269" r:id="rId14"/>
    <p:sldId id="270" r:id="rId15"/>
    <p:sldId id="267" r:id="rId16"/>
    <p:sldId id="271" r:id="rId17"/>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shape val="box"/>
        <c:axId val="2087817880"/>
        <c:axId val="2087820856"/>
        <c:axId val="2087824040"/>
      </c:bar3DChart>
      <c:catAx>
        <c:axId val="2087817880"/>
        <c:scaling>
          <c:orientation val="minMax"/>
        </c:scaling>
        <c:delete val="0"/>
        <c:axPos val="b"/>
        <c:majorTickMark val="out"/>
        <c:minorTickMark val="none"/>
        <c:tickLblPos val="nextTo"/>
        <c:crossAx val="2087820856"/>
        <c:crosses val="autoZero"/>
        <c:auto val="1"/>
        <c:lblAlgn val="ctr"/>
        <c:lblOffset val="100"/>
        <c:noMultiLvlLbl val="0"/>
      </c:catAx>
      <c:valAx>
        <c:axId val="2087820856"/>
        <c:scaling>
          <c:orientation val="minMax"/>
        </c:scaling>
        <c:delete val="0"/>
        <c:axPos val="l"/>
        <c:majorGridlines/>
        <c:numFmt formatCode="General" sourceLinked="1"/>
        <c:majorTickMark val="out"/>
        <c:minorTickMark val="none"/>
        <c:tickLblPos val="nextTo"/>
        <c:crossAx val="2087817880"/>
        <c:crosses val="autoZero"/>
        <c:crossBetween val="between"/>
      </c:valAx>
      <c:serAx>
        <c:axId val="2087824040"/>
        <c:scaling>
          <c:orientation val="minMax"/>
        </c:scaling>
        <c:delete val="0"/>
        <c:axPos val="b"/>
        <c:majorTickMark val="out"/>
        <c:minorTickMark val="none"/>
        <c:tickLblPos val="nextTo"/>
        <c:crossAx val="208782085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44892-0CC4-3745-8D87-888AD42B68B9}" type="datetimeFigureOut">
              <a:rPr lang="en-US" smtClean="0"/>
              <a:t>8/21/16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16807-2B23-2345-A500-6FD571CD2FBA}" type="slidenum">
              <a:rPr lang="en-US" smtClean="0"/>
              <a:t>‹#›</a:t>
            </a:fld>
            <a:endParaRPr lang="en-US"/>
          </a:p>
        </p:txBody>
      </p:sp>
    </p:spTree>
    <p:extLst>
      <p:ext uri="{BB962C8B-B14F-4D97-AF65-F5344CB8AC3E}">
        <p14:creationId xmlns:p14="http://schemas.microsoft.com/office/powerpoint/2010/main" val="3914507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to show up, no make-ups</a:t>
            </a:r>
            <a:endParaRPr lang="en-US" dirty="0"/>
          </a:p>
        </p:txBody>
      </p:sp>
      <p:sp>
        <p:nvSpPr>
          <p:cNvPr id="4" name="Slide Number Placeholder 3"/>
          <p:cNvSpPr>
            <a:spLocks noGrp="1"/>
          </p:cNvSpPr>
          <p:nvPr>
            <p:ph type="sldNum" sz="quarter" idx="10"/>
          </p:nvPr>
        </p:nvSpPr>
        <p:spPr/>
        <p:txBody>
          <a:bodyPr/>
          <a:lstStyle/>
          <a:p>
            <a:fld id="{6B616807-2B23-2345-A500-6FD571CD2FBA}" type="slidenum">
              <a:rPr lang="en-US" smtClean="0"/>
              <a:t>6</a:t>
            </a:fld>
            <a:endParaRPr lang="en-US"/>
          </a:p>
        </p:txBody>
      </p:sp>
    </p:spTree>
    <p:extLst>
      <p:ext uri="{BB962C8B-B14F-4D97-AF65-F5344CB8AC3E}">
        <p14:creationId xmlns:p14="http://schemas.microsoft.com/office/powerpoint/2010/main" val="115262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 open. Only 4 attempts.</a:t>
            </a:r>
            <a:endParaRPr lang="en-US" dirty="0"/>
          </a:p>
        </p:txBody>
      </p:sp>
      <p:sp>
        <p:nvSpPr>
          <p:cNvPr id="4" name="Slide Number Placeholder 3"/>
          <p:cNvSpPr>
            <a:spLocks noGrp="1"/>
          </p:cNvSpPr>
          <p:nvPr>
            <p:ph type="sldNum" sz="quarter" idx="10"/>
          </p:nvPr>
        </p:nvSpPr>
        <p:spPr/>
        <p:txBody>
          <a:bodyPr/>
          <a:lstStyle/>
          <a:p>
            <a:fld id="{6B616807-2B23-2345-A500-6FD571CD2FBA}" type="slidenum">
              <a:rPr lang="en-US" smtClean="0"/>
              <a:t>9</a:t>
            </a:fld>
            <a:endParaRPr lang="en-US"/>
          </a:p>
        </p:txBody>
      </p:sp>
    </p:spTree>
    <p:extLst>
      <p:ext uri="{BB962C8B-B14F-4D97-AF65-F5344CB8AC3E}">
        <p14:creationId xmlns:p14="http://schemas.microsoft.com/office/powerpoint/2010/main" val="388629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forget clicker is a zero.  </a:t>
            </a:r>
            <a:endParaRPr lang="en-US" dirty="0"/>
          </a:p>
        </p:txBody>
      </p:sp>
      <p:sp>
        <p:nvSpPr>
          <p:cNvPr id="4" name="Slide Number Placeholder 3"/>
          <p:cNvSpPr>
            <a:spLocks noGrp="1"/>
          </p:cNvSpPr>
          <p:nvPr>
            <p:ph type="sldNum" sz="quarter" idx="10"/>
          </p:nvPr>
        </p:nvSpPr>
        <p:spPr/>
        <p:txBody>
          <a:bodyPr/>
          <a:lstStyle/>
          <a:p>
            <a:fld id="{6B616807-2B23-2345-A500-6FD571CD2FBA}" type="slidenum">
              <a:rPr lang="en-US" smtClean="0"/>
              <a:t>11</a:t>
            </a:fld>
            <a:endParaRPr lang="en-US"/>
          </a:p>
        </p:txBody>
      </p:sp>
    </p:spTree>
    <p:extLst>
      <p:ext uri="{BB962C8B-B14F-4D97-AF65-F5344CB8AC3E}">
        <p14:creationId xmlns:p14="http://schemas.microsoft.com/office/powerpoint/2010/main" val="394042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01709-CC15-5547-85D3-EC23C1CA8953}"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291220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01709-CC15-5547-85D3-EC23C1CA8953}"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62932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01709-CC15-5547-85D3-EC23C1CA8953}"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16176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01709-CC15-5547-85D3-EC23C1CA8953}" type="datetimeFigureOut">
              <a:rPr lang="en-US" smtClean="0"/>
              <a:t>8/21/16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6B0DF-FB89-9F48-9827-C22BB7CDCB43}" type="slidenum">
              <a:rPr lang="en-US" smtClean="0"/>
              <a:t>‹#›</a:t>
            </a:fld>
            <a:endParaRPr lang="en-US"/>
          </a:p>
        </p:txBody>
      </p:sp>
      <p:graphicFrame>
        <p:nvGraphicFramePr>
          <p:cNvPr id="6" name="TPChart" hidden="1"/>
          <p:cNvGraphicFramePr/>
          <p:nvPr userDrawn="1">
            <p:extLst>
              <p:ext uri="{D42A27DB-BD31-4B8C-83A1-F6EECF244321}">
                <p14:modId xmlns:p14="http://schemas.microsoft.com/office/powerpoint/2010/main" val="1756393869"/>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03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01709-CC15-5547-85D3-EC23C1CA8953}"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382363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01709-CC15-5547-85D3-EC23C1CA8953}" type="datetimeFigureOut">
              <a:rPr lang="en-US" smtClean="0"/>
              <a:t>8/21/16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23452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01709-CC15-5547-85D3-EC23C1CA8953}"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67405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01709-CC15-5547-85D3-EC23C1CA8953}" type="datetimeFigureOut">
              <a:rPr lang="en-US" smtClean="0"/>
              <a:t>8/21/16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17318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01709-CC15-5547-85D3-EC23C1CA8953}" type="datetimeFigureOut">
              <a:rPr lang="en-US" smtClean="0"/>
              <a:t>8/21/16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08471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01709-CC15-5547-85D3-EC23C1CA8953}" type="datetimeFigureOut">
              <a:rPr lang="en-US" smtClean="0"/>
              <a:t>8/21/16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80815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01709-CC15-5547-85D3-EC23C1CA8953}"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06233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01709-CC15-5547-85D3-EC23C1CA8953}" type="datetimeFigureOut">
              <a:rPr lang="en-US" smtClean="0"/>
              <a:t>8/21/16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6B0DF-FB89-9F48-9827-C22BB7CDCB43}" type="slidenum">
              <a:rPr lang="en-US" smtClean="0"/>
              <a:t>‹#›</a:t>
            </a:fld>
            <a:endParaRPr lang="en-US"/>
          </a:p>
        </p:txBody>
      </p:sp>
    </p:spTree>
    <p:extLst>
      <p:ext uri="{BB962C8B-B14F-4D97-AF65-F5344CB8AC3E}">
        <p14:creationId xmlns:p14="http://schemas.microsoft.com/office/powerpoint/2010/main" val="1866746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01709-CC15-5547-85D3-EC23C1CA8953}" type="datetimeFigureOut">
              <a:rPr lang="en-US" smtClean="0"/>
              <a:t>8/21/16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6B0DF-FB89-9F48-9827-C22BB7CDCB43}" type="slidenum">
              <a:rPr lang="en-US" smtClean="0"/>
              <a:t>‹#›</a:t>
            </a:fld>
            <a:endParaRPr lang="en-US"/>
          </a:p>
        </p:txBody>
      </p:sp>
    </p:spTree>
    <p:extLst>
      <p:ext uri="{BB962C8B-B14F-4D97-AF65-F5344CB8AC3E}">
        <p14:creationId xmlns:p14="http://schemas.microsoft.com/office/powerpoint/2010/main" val="172620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hyperlink" Target="http://www.nku.edu/~russellk/courses/chm310/310.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734" y="181019"/>
            <a:ext cx="7772400" cy="1470025"/>
          </a:xfrm>
        </p:spPr>
        <p:txBody>
          <a:bodyPr/>
          <a:lstStyle/>
          <a:p>
            <a:r>
              <a:rPr lang="en-US" dirty="0" smtClean="0"/>
              <a:t>Organic Chemistry CHE 310-002</a:t>
            </a:r>
            <a:endParaRPr lang="en-US" dirty="0">
              <a:solidFill>
                <a:srgbClr val="FFFFFF"/>
              </a:solidFill>
            </a:endParaRPr>
          </a:p>
        </p:txBody>
      </p:sp>
      <p:sp>
        <p:nvSpPr>
          <p:cNvPr id="3" name="Subtitle 2"/>
          <p:cNvSpPr>
            <a:spLocks noGrp="1"/>
          </p:cNvSpPr>
          <p:nvPr>
            <p:ph type="subTitle" idx="1"/>
          </p:nvPr>
        </p:nvSpPr>
        <p:spPr>
          <a:xfrm>
            <a:off x="1415900" y="1316538"/>
            <a:ext cx="6400800" cy="1752600"/>
          </a:xfrm>
        </p:spPr>
        <p:txBody>
          <a:bodyPr/>
          <a:lstStyle/>
          <a:p>
            <a:r>
              <a:rPr lang="en-US" dirty="0" smtClean="0">
                <a:solidFill>
                  <a:srgbClr val="FFFFFF"/>
                </a:solidFill>
              </a:rPr>
              <a:t>KC Russell</a:t>
            </a:r>
          </a:p>
          <a:p>
            <a:r>
              <a:rPr lang="en-US" dirty="0" smtClean="0">
                <a:solidFill>
                  <a:srgbClr val="FFFFFF"/>
                </a:solidFill>
              </a:rPr>
              <a:t>SC 305; 859-466-3528</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2908948" y="2690076"/>
            <a:ext cx="3287794" cy="3833006"/>
          </a:xfrm>
          <a:prstGeom prst="rect">
            <a:avLst/>
          </a:prstGeom>
        </p:spPr>
      </p:pic>
    </p:spTree>
    <p:extLst>
      <p:ext uri="{BB962C8B-B14F-4D97-AF65-F5344CB8AC3E}">
        <p14:creationId xmlns:p14="http://schemas.microsoft.com/office/powerpoint/2010/main" val="255070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quiz a day helps keep poor grades away?</a:t>
            </a:r>
            <a:endParaRPr lang="en-US" dirty="0"/>
          </a:p>
        </p:txBody>
      </p:sp>
      <p:sp>
        <p:nvSpPr>
          <p:cNvPr id="3" name="TextBox 2"/>
          <p:cNvSpPr txBox="1"/>
          <p:nvPr/>
        </p:nvSpPr>
        <p:spPr>
          <a:xfrm>
            <a:off x="457200" y="1923732"/>
            <a:ext cx="7359572" cy="830997"/>
          </a:xfrm>
          <a:prstGeom prst="rect">
            <a:avLst/>
          </a:prstGeom>
          <a:noFill/>
        </p:spPr>
        <p:txBody>
          <a:bodyPr wrap="square" rtlCol="0">
            <a:spAutoFit/>
          </a:bodyPr>
          <a:lstStyle/>
          <a:p>
            <a:pPr algn="ctr"/>
            <a:r>
              <a:rPr lang="en-US" sz="2400" i="1" dirty="0">
                <a:solidFill>
                  <a:srgbClr val="FFFFFF"/>
                </a:solidFill>
              </a:rPr>
              <a:t>"It helps you figure out where you're getting stuff wrong, where you're getting stuff </a:t>
            </a:r>
            <a:r>
              <a:rPr lang="en-US" sz="2400" i="1" dirty="0" smtClean="0">
                <a:solidFill>
                  <a:srgbClr val="FFFFFF"/>
                </a:solidFill>
              </a:rPr>
              <a:t>right"</a:t>
            </a:r>
            <a:endParaRPr lang="en-US" sz="2400" i="1" dirty="0">
              <a:solidFill>
                <a:srgbClr val="FFFFFF"/>
              </a:solidFill>
            </a:endParaRPr>
          </a:p>
        </p:txBody>
      </p:sp>
      <p:sp>
        <p:nvSpPr>
          <p:cNvPr id="4" name="TextBox 3"/>
          <p:cNvSpPr txBox="1"/>
          <p:nvPr/>
        </p:nvSpPr>
        <p:spPr>
          <a:xfrm>
            <a:off x="457200" y="3561284"/>
            <a:ext cx="8185802" cy="1200328"/>
          </a:xfrm>
          <a:prstGeom prst="rect">
            <a:avLst/>
          </a:prstGeom>
          <a:noFill/>
        </p:spPr>
        <p:txBody>
          <a:bodyPr wrap="square" rtlCol="0">
            <a:spAutoFit/>
          </a:bodyPr>
          <a:lstStyle/>
          <a:p>
            <a:pPr algn="ctr"/>
            <a:r>
              <a:rPr lang="en-US" sz="2400" i="1" dirty="0">
                <a:solidFill>
                  <a:srgbClr val="FFFFFF"/>
                </a:solidFill>
              </a:rPr>
              <a:t>"I realize I have to study and learn the material day by </a:t>
            </a:r>
            <a:r>
              <a:rPr lang="en-US" sz="2400" i="1" dirty="0" smtClean="0">
                <a:solidFill>
                  <a:srgbClr val="FFFFFF"/>
                </a:solidFill>
              </a:rPr>
              <a:t>day,</a:t>
            </a:r>
            <a:r>
              <a:rPr lang="en-US" sz="2400" i="1" dirty="0">
                <a:solidFill>
                  <a:srgbClr val="FFFFFF"/>
                </a:solidFill>
              </a:rPr>
              <a:t> </a:t>
            </a:r>
            <a:r>
              <a:rPr lang="en-US" sz="2400" i="1" dirty="0" smtClean="0">
                <a:solidFill>
                  <a:srgbClr val="FFFFFF"/>
                </a:solidFill>
              </a:rPr>
              <a:t>It's </a:t>
            </a:r>
            <a:r>
              <a:rPr lang="en-US" sz="2400" i="1" dirty="0">
                <a:solidFill>
                  <a:srgbClr val="FFFFFF"/>
                </a:solidFill>
              </a:rPr>
              <a:t>helped me spread out my studying more, and there's less cramming that I do."</a:t>
            </a:r>
          </a:p>
        </p:txBody>
      </p:sp>
    </p:spTree>
    <p:extLst>
      <p:ext uri="{BB962C8B-B14F-4D97-AF65-F5344CB8AC3E}">
        <p14:creationId xmlns:p14="http://schemas.microsoft.com/office/powerpoint/2010/main" val="769999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0" cy="1143000"/>
          </a:xfrm>
        </p:spPr>
        <p:txBody>
          <a:bodyPr>
            <a:normAutofit fontScale="90000"/>
          </a:bodyPr>
          <a:lstStyle/>
          <a:p>
            <a:r>
              <a:rPr lang="en-US" dirty="0" smtClean="0"/>
              <a:t>A quiz a day helps keep poor grades </a:t>
            </a:r>
            <a:r>
              <a:rPr lang="en-US" dirty="0" smtClean="0"/>
              <a:t>away!</a:t>
            </a:r>
            <a:endParaRPr lang="en-US" dirty="0"/>
          </a:p>
        </p:txBody>
      </p:sp>
      <p:pic>
        <p:nvPicPr>
          <p:cNvPr id="5" name="Picture 4"/>
          <p:cNvPicPr>
            <a:picLocks noChangeAspect="1"/>
          </p:cNvPicPr>
          <p:nvPr/>
        </p:nvPicPr>
        <p:blipFill rotWithShape="1">
          <a:blip r:embed="rId3"/>
          <a:srcRect l="9939" r="10809"/>
          <a:stretch/>
        </p:blipFill>
        <p:spPr>
          <a:xfrm>
            <a:off x="428422" y="1943036"/>
            <a:ext cx="3956353" cy="2808094"/>
          </a:xfrm>
          <a:prstGeom prst="rect">
            <a:avLst/>
          </a:prstGeom>
        </p:spPr>
      </p:pic>
      <p:sp>
        <p:nvSpPr>
          <p:cNvPr id="6" name="TextBox 5"/>
          <p:cNvSpPr txBox="1"/>
          <p:nvPr/>
        </p:nvSpPr>
        <p:spPr>
          <a:xfrm>
            <a:off x="4911481" y="2203128"/>
            <a:ext cx="3031599" cy="3022366"/>
          </a:xfrm>
          <a:prstGeom prst="rect">
            <a:avLst/>
          </a:prstGeom>
          <a:noFill/>
        </p:spPr>
        <p:txBody>
          <a:bodyPr wrap="none" rtlCol="0">
            <a:spAutoFit/>
          </a:bodyPr>
          <a:lstStyle/>
          <a:p>
            <a:pPr marL="285750" indent="-285750">
              <a:lnSpc>
                <a:spcPct val="120000"/>
              </a:lnSpc>
              <a:buFont typeface="Arial"/>
              <a:buChar char="•"/>
            </a:pPr>
            <a:r>
              <a:rPr lang="en-US" sz="2800" dirty="0" smtClean="0">
                <a:solidFill>
                  <a:srgbClr val="FFFFFF"/>
                </a:solidFill>
              </a:rPr>
              <a:t>EVERY Lecture</a:t>
            </a:r>
          </a:p>
          <a:p>
            <a:pPr marL="285750" indent="-285750">
              <a:lnSpc>
                <a:spcPct val="120000"/>
              </a:lnSpc>
              <a:buFont typeface="Arial"/>
              <a:buChar char="•"/>
            </a:pPr>
            <a:r>
              <a:rPr lang="en-US" sz="2800" dirty="0" smtClean="0">
                <a:solidFill>
                  <a:srgbClr val="FFFFFF"/>
                </a:solidFill>
              </a:rPr>
              <a:t>Worth 4 points</a:t>
            </a:r>
          </a:p>
          <a:p>
            <a:pPr marL="285750" indent="-285750">
              <a:lnSpc>
                <a:spcPct val="120000"/>
              </a:lnSpc>
              <a:buFont typeface="Arial"/>
              <a:buChar char="•"/>
            </a:pPr>
            <a:r>
              <a:rPr lang="en-US" sz="2800" dirty="0" smtClean="0">
                <a:solidFill>
                  <a:srgbClr val="FFFFFF"/>
                </a:solidFill>
              </a:rPr>
              <a:t>Written or Clicker</a:t>
            </a:r>
          </a:p>
          <a:p>
            <a:pPr marL="285750" indent="-285750">
              <a:lnSpc>
                <a:spcPct val="120000"/>
              </a:lnSpc>
              <a:buFont typeface="Arial"/>
              <a:buChar char="•"/>
            </a:pPr>
            <a:r>
              <a:rPr lang="en-US" sz="2800" dirty="0" smtClean="0">
                <a:solidFill>
                  <a:srgbClr val="FFFFFF"/>
                </a:solidFill>
              </a:rPr>
              <a:t>No Make-ups</a:t>
            </a:r>
          </a:p>
          <a:p>
            <a:pPr marL="285750" indent="-285750">
              <a:buFont typeface="Arial"/>
              <a:buChar char="•"/>
            </a:pPr>
            <a:endParaRPr lang="en-US" sz="2800" dirty="0" smtClean="0">
              <a:solidFill>
                <a:srgbClr val="FFFFFF"/>
              </a:solidFill>
            </a:endParaRPr>
          </a:p>
          <a:p>
            <a:endParaRPr lang="en-US" sz="2800" dirty="0">
              <a:solidFill>
                <a:srgbClr val="FFFFFF"/>
              </a:solidFill>
            </a:endParaRPr>
          </a:p>
        </p:txBody>
      </p:sp>
      <p:sp>
        <p:nvSpPr>
          <p:cNvPr id="8" name="TextBox 7"/>
          <p:cNvSpPr txBox="1"/>
          <p:nvPr/>
        </p:nvSpPr>
        <p:spPr>
          <a:xfrm>
            <a:off x="759525" y="5275914"/>
            <a:ext cx="7452957" cy="830997"/>
          </a:xfrm>
          <a:prstGeom prst="rect">
            <a:avLst/>
          </a:prstGeom>
          <a:noFill/>
        </p:spPr>
        <p:txBody>
          <a:bodyPr wrap="none" rtlCol="0">
            <a:spAutoFit/>
          </a:bodyPr>
          <a:lstStyle/>
          <a:p>
            <a:r>
              <a:rPr lang="en-US" sz="2400" i="1" dirty="0">
                <a:solidFill>
                  <a:srgbClr val="FFFFFF"/>
                </a:solidFill>
              </a:rPr>
              <a:t>Q = </a:t>
            </a:r>
            <a:r>
              <a:rPr lang="en-US" sz="2400" i="1" dirty="0" smtClean="0">
                <a:solidFill>
                  <a:srgbClr val="FFFFFF"/>
                </a:solidFill>
              </a:rPr>
              <a:t>50 </a:t>
            </a:r>
            <a:r>
              <a:rPr lang="en-US" sz="2400" i="1" dirty="0">
                <a:solidFill>
                  <a:srgbClr val="FFFFFF"/>
                </a:solidFill>
              </a:rPr>
              <a:t>x (your total quiz points/ total possible quiz points).</a:t>
            </a:r>
            <a:endParaRPr lang="en-US" sz="2400"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56343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Re-Grade Request</a:t>
            </a:r>
            <a:endParaRPr lang="en-US" dirty="0"/>
          </a:p>
        </p:txBody>
      </p:sp>
      <p:sp>
        <p:nvSpPr>
          <p:cNvPr id="3" name="Content Placeholder 2"/>
          <p:cNvSpPr>
            <a:spLocks noGrp="1"/>
          </p:cNvSpPr>
          <p:nvPr>
            <p:ph idx="1"/>
          </p:nvPr>
        </p:nvSpPr>
        <p:spPr>
          <a:xfrm>
            <a:off x="212384" y="1600200"/>
            <a:ext cx="4336642" cy="4525963"/>
          </a:xfrm>
        </p:spPr>
        <p:txBody>
          <a:bodyPr>
            <a:normAutofit/>
          </a:bodyPr>
          <a:lstStyle/>
          <a:p>
            <a:r>
              <a:rPr lang="en-US" sz="2400" dirty="0" smtClean="0"/>
              <a:t>Written request must be submitted within two working days of when graded material is returned in class</a:t>
            </a:r>
          </a:p>
          <a:p>
            <a:r>
              <a:rPr lang="en-US" sz="2400" dirty="0" smtClean="0"/>
              <a:t>Needs a clear explanation of what you believe is graded incorrectly</a:t>
            </a:r>
          </a:p>
          <a:p>
            <a:r>
              <a:rPr lang="en-US" sz="2400" dirty="0" smtClean="0"/>
              <a:t>Anything in pencil or erasable ink will not be re-graded</a:t>
            </a:r>
            <a:r>
              <a:rPr lang="en-US" sz="2400" dirty="0" smtClean="0"/>
              <a:t>.</a:t>
            </a:r>
          </a:p>
          <a:p>
            <a:r>
              <a:rPr lang="en-US" sz="2400" dirty="0" smtClean="0"/>
              <a:t>Must use the on-line re-grade form</a:t>
            </a:r>
            <a:endParaRPr lang="en-US" sz="2400" dirty="0"/>
          </a:p>
        </p:txBody>
      </p:sp>
      <p:pic>
        <p:nvPicPr>
          <p:cNvPr id="4" name="Picture 3"/>
          <p:cNvPicPr>
            <a:picLocks noChangeAspect="1"/>
          </p:cNvPicPr>
          <p:nvPr/>
        </p:nvPicPr>
        <p:blipFill>
          <a:blip r:embed="rId2"/>
          <a:stretch>
            <a:fillRect/>
          </a:stretch>
        </p:blipFill>
        <p:spPr>
          <a:xfrm>
            <a:off x="4671438" y="1652352"/>
            <a:ext cx="4350157" cy="3262618"/>
          </a:xfrm>
          <a:prstGeom prst="rect">
            <a:avLst/>
          </a:prstGeom>
        </p:spPr>
      </p:pic>
    </p:spTree>
    <p:extLst>
      <p:ext uri="{BB962C8B-B14F-4D97-AF65-F5344CB8AC3E}">
        <p14:creationId xmlns:p14="http://schemas.microsoft.com/office/powerpoint/2010/main" val="3426325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42"/>
            <a:ext cx="8229600" cy="1143000"/>
          </a:xfrm>
        </p:spPr>
        <p:txBody>
          <a:bodyPr/>
          <a:lstStyle/>
          <a:p>
            <a:r>
              <a:rPr lang="en-US" dirty="0" smtClean="0"/>
              <a:t>Disability Services</a:t>
            </a:r>
            <a:endParaRPr lang="en-US" dirty="0"/>
          </a:p>
        </p:txBody>
      </p:sp>
      <p:pic>
        <p:nvPicPr>
          <p:cNvPr id="3" name="Picture 2"/>
          <p:cNvPicPr>
            <a:picLocks noChangeAspect="1"/>
          </p:cNvPicPr>
          <p:nvPr/>
        </p:nvPicPr>
        <p:blipFill>
          <a:blip r:embed="rId2"/>
          <a:stretch>
            <a:fillRect/>
          </a:stretch>
        </p:blipFill>
        <p:spPr>
          <a:xfrm>
            <a:off x="457200" y="1081060"/>
            <a:ext cx="8182053" cy="4885743"/>
          </a:xfrm>
          <a:prstGeom prst="rect">
            <a:avLst/>
          </a:prstGeom>
        </p:spPr>
      </p:pic>
    </p:spTree>
    <p:extLst>
      <p:ext uri="{BB962C8B-B14F-4D97-AF65-F5344CB8AC3E}">
        <p14:creationId xmlns:p14="http://schemas.microsoft.com/office/powerpoint/2010/main" val="1203652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42"/>
            <a:ext cx="8229600" cy="1143000"/>
          </a:xfrm>
        </p:spPr>
        <p:txBody>
          <a:bodyPr/>
          <a:lstStyle/>
          <a:p>
            <a:r>
              <a:rPr lang="en-US" dirty="0" smtClean="0"/>
              <a:t>Student Evaluations</a:t>
            </a:r>
            <a:endParaRPr lang="en-US" dirty="0"/>
          </a:p>
        </p:txBody>
      </p:sp>
      <p:sp>
        <p:nvSpPr>
          <p:cNvPr id="4" name="Content Placeholder 3"/>
          <p:cNvSpPr>
            <a:spLocks noGrp="1"/>
          </p:cNvSpPr>
          <p:nvPr>
            <p:ph idx="1"/>
          </p:nvPr>
        </p:nvSpPr>
        <p:spPr>
          <a:xfrm>
            <a:off x="151189" y="1352870"/>
            <a:ext cx="5372315" cy="4525963"/>
          </a:xfrm>
        </p:spPr>
        <p:txBody>
          <a:bodyPr>
            <a:normAutofit/>
          </a:bodyPr>
          <a:lstStyle/>
          <a:p>
            <a:r>
              <a:rPr lang="en-US" sz="2400" dirty="0"/>
              <a:t>Student evaluations </a:t>
            </a:r>
            <a:r>
              <a:rPr lang="en-US" sz="2400" dirty="0" smtClean="0"/>
              <a:t>are </a:t>
            </a:r>
            <a:r>
              <a:rPr lang="en-US" sz="2400" dirty="0"/>
              <a:t>regarded as strictly confidential. </a:t>
            </a:r>
            <a:endParaRPr lang="en-US" sz="2400" dirty="0" smtClean="0"/>
          </a:p>
          <a:p>
            <a:r>
              <a:rPr lang="en-US" sz="2400" dirty="0"/>
              <a:t>S</a:t>
            </a:r>
            <a:r>
              <a:rPr lang="en-US" sz="2400" dirty="0" smtClean="0"/>
              <a:t>tudents </a:t>
            </a:r>
            <a:r>
              <a:rPr lang="en-US" sz="2400" dirty="0"/>
              <a:t>who complete an evaluation </a:t>
            </a:r>
            <a:r>
              <a:rPr lang="en-US" sz="2400" dirty="0" smtClean="0"/>
              <a:t>are rewarded </a:t>
            </a:r>
            <a:r>
              <a:rPr lang="en-US" sz="2400" dirty="0"/>
              <a:t>for their participation by having access to their course grade as soon </a:t>
            </a:r>
            <a:r>
              <a:rPr lang="en-US" sz="2400" dirty="0" smtClean="0"/>
              <a:t>as it is posted.</a:t>
            </a:r>
            <a:endParaRPr lang="en-US" sz="2400" dirty="0"/>
          </a:p>
          <a:p>
            <a:r>
              <a:rPr lang="en-US" sz="2400" dirty="0" smtClean="0"/>
              <a:t>Thorough feedback, whether positive or negative, is more useful.</a:t>
            </a:r>
          </a:p>
          <a:p>
            <a:r>
              <a:rPr lang="en-US" sz="2400" dirty="0" smtClean="0"/>
              <a:t>All </a:t>
            </a:r>
            <a:r>
              <a:rPr lang="en-US" sz="2400" dirty="0"/>
              <a:t>evaluations are read </a:t>
            </a:r>
            <a:r>
              <a:rPr lang="en-US" sz="2400" dirty="0" smtClean="0"/>
              <a:t>by other faculty besides </a:t>
            </a:r>
            <a:r>
              <a:rPr lang="en-US" sz="2400" dirty="0"/>
              <a:t>the </a:t>
            </a:r>
            <a:r>
              <a:rPr lang="en-US" sz="2400" dirty="0" smtClean="0"/>
              <a:t>instructor</a:t>
            </a:r>
            <a:r>
              <a:rPr lang="en-US" sz="2400" dirty="0"/>
              <a:t>.</a:t>
            </a:r>
          </a:p>
        </p:txBody>
      </p:sp>
      <p:pic>
        <p:nvPicPr>
          <p:cNvPr id="5" name="Picture 4"/>
          <p:cNvPicPr>
            <a:picLocks noChangeAspect="1"/>
          </p:cNvPicPr>
          <p:nvPr/>
        </p:nvPicPr>
        <p:blipFill>
          <a:blip r:embed="rId2"/>
          <a:stretch>
            <a:fillRect/>
          </a:stretch>
        </p:blipFill>
        <p:spPr>
          <a:xfrm>
            <a:off x="5848007" y="2292670"/>
            <a:ext cx="3048000" cy="1879600"/>
          </a:xfrm>
          <a:prstGeom prst="rect">
            <a:avLst/>
          </a:prstGeom>
        </p:spPr>
      </p:pic>
    </p:spTree>
    <p:extLst>
      <p:ext uri="{BB962C8B-B14F-4D97-AF65-F5344CB8AC3E}">
        <p14:creationId xmlns:p14="http://schemas.microsoft.com/office/powerpoint/2010/main" val="130243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1"/>
            <a:ext cx="8229600" cy="1143000"/>
          </a:xfrm>
        </p:spPr>
        <p:txBody>
          <a:bodyPr/>
          <a:lstStyle/>
          <a:p>
            <a:r>
              <a:rPr lang="en-US" dirty="0" smtClean="0"/>
              <a:t>Mastery of Content</a:t>
            </a:r>
            <a:endParaRPr lang="en-US" dirty="0"/>
          </a:p>
        </p:txBody>
      </p:sp>
      <p:sp>
        <p:nvSpPr>
          <p:cNvPr id="3" name="TextBox 2"/>
          <p:cNvSpPr txBox="1"/>
          <p:nvPr/>
        </p:nvSpPr>
        <p:spPr>
          <a:xfrm>
            <a:off x="550516" y="3811715"/>
            <a:ext cx="7818587" cy="2677656"/>
          </a:xfrm>
          <a:prstGeom prst="rect">
            <a:avLst/>
          </a:prstGeom>
          <a:noFill/>
        </p:spPr>
        <p:txBody>
          <a:bodyPr wrap="square" rtlCol="0">
            <a:spAutoFit/>
          </a:bodyPr>
          <a:lstStyle/>
          <a:p>
            <a:pPr algn="ctr"/>
            <a:r>
              <a:rPr lang="en-US" sz="2400" i="1" dirty="0">
                <a:solidFill>
                  <a:srgbClr val="FFFFFF"/>
                </a:solidFill>
              </a:rPr>
              <a:t>As a student in this course, you are expected put forth a great deal of effort and to take responsibility for your learning. However, grades are based on performance, not effort. Although hard work is admirable, it is not what will determine your grade. Instead, your grade will be based on your mastery of course objectives.</a:t>
            </a:r>
            <a:endParaRPr lang="en-US" sz="2400" dirty="0">
              <a:solidFill>
                <a:srgbClr val="FFFFFF"/>
              </a:solidFill>
            </a:endParaRPr>
          </a:p>
          <a:p>
            <a:pPr algn="ctr"/>
            <a:endParaRPr lang="en-US" sz="2400" dirty="0">
              <a:solidFill>
                <a:srgbClr val="FFFFFF"/>
              </a:solidFill>
            </a:endParaRPr>
          </a:p>
        </p:txBody>
      </p:sp>
      <p:pic>
        <p:nvPicPr>
          <p:cNvPr id="4" name="Picture 3"/>
          <p:cNvPicPr>
            <a:picLocks noChangeAspect="1"/>
          </p:cNvPicPr>
          <p:nvPr/>
        </p:nvPicPr>
        <p:blipFill>
          <a:blip r:embed="rId2"/>
          <a:stretch>
            <a:fillRect/>
          </a:stretch>
        </p:blipFill>
        <p:spPr>
          <a:xfrm>
            <a:off x="654005" y="1081591"/>
            <a:ext cx="7670800" cy="2565400"/>
          </a:xfrm>
          <a:prstGeom prst="rect">
            <a:avLst/>
          </a:prstGeom>
        </p:spPr>
      </p:pic>
      <p:sp>
        <p:nvSpPr>
          <p:cNvPr id="10" name="Rectangle 9"/>
          <p:cNvSpPr/>
          <p:nvPr/>
        </p:nvSpPr>
        <p:spPr>
          <a:xfrm>
            <a:off x="2347835" y="3042258"/>
            <a:ext cx="5212486" cy="132915"/>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56119" y="2748631"/>
            <a:ext cx="4340551"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Organic Chemistry</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814940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900" decel="100000" fill="hold"/>
                                        <p:tgtEl>
                                          <p:spTgt spid="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50800" y="0"/>
            <a:ext cx="9041212" cy="6858000"/>
          </a:xfrm>
          <a:prstGeom prst="rect">
            <a:avLst/>
          </a:prstGeom>
        </p:spPr>
      </p:pic>
    </p:spTree>
    <p:extLst>
      <p:ext uri="{BB962C8B-B14F-4D97-AF65-F5344CB8AC3E}">
        <p14:creationId xmlns:p14="http://schemas.microsoft.com/office/powerpoint/2010/main" val="1943111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42"/>
            <a:ext cx="8229600" cy="1143000"/>
          </a:xfrm>
        </p:spPr>
        <p:txBody>
          <a:bodyPr/>
          <a:lstStyle/>
          <a:p>
            <a:r>
              <a:rPr lang="en-US" dirty="0" smtClean="0"/>
              <a:t>Required Materials</a:t>
            </a:r>
            <a:endParaRPr lang="en-US" dirty="0"/>
          </a:p>
        </p:txBody>
      </p:sp>
      <p:pic>
        <p:nvPicPr>
          <p:cNvPr id="3" name="Picture 2"/>
          <p:cNvPicPr>
            <a:picLocks noChangeAspect="1"/>
          </p:cNvPicPr>
          <p:nvPr/>
        </p:nvPicPr>
        <p:blipFill>
          <a:blip r:embed="rId2"/>
          <a:stretch>
            <a:fillRect/>
          </a:stretch>
        </p:blipFill>
        <p:spPr>
          <a:xfrm>
            <a:off x="457200" y="1801612"/>
            <a:ext cx="3513773" cy="4133851"/>
          </a:xfrm>
          <a:prstGeom prst="rect">
            <a:avLst/>
          </a:prstGeom>
        </p:spPr>
      </p:pic>
      <p:pic>
        <p:nvPicPr>
          <p:cNvPr id="4" name="Picture 3"/>
          <p:cNvPicPr>
            <a:picLocks noChangeAspect="1"/>
          </p:cNvPicPr>
          <p:nvPr/>
        </p:nvPicPr>
        <p:blipFill>
          <a:blip r:embed="rId3"/>
          <a:stretch>
            <a:fillRect/>
          </a:stretch>
        </p:blipFill>
        <p:spPr>
          <a:xfrm>
            <a:off x="4341278" y="2230380"/>
            <a:ext cx="1805359" cy="3358807"/>
          </a:xfrm>
          <a:prstGeom prst="rect">
            <a:avLst/>
          </a:prstGeom>
        </p:spPr>
      </p:pic>
      <p:pic>
        <p:nvPicPr>
          <p:cNvPr id="5" name="Picture 4"/>
          <p:cNvPicPr>
            <a:picLocks noChangeAspect="1"/>
          </p:cNvPicPr>
          <p:nvPr/>
        </p:nvPicPr>
        <p:blipFill>
          <a:blip r:embed="rId4"/>
          <a:stretch>
            <a:fillRect/>
          </a:stretch>
        </p:blipFill>
        <p:spPr>
          <a:xfrm>
            <a:off x="6386080" y="3226706"/>
            <a:ext cx="2501900" cy="1130300"/>
          </a:xfrm>
          <a:prstGeom prst="rect">
            <a:avLst/>
          </a:prstGeom>
        </p:spPr>
      </p:pic>
    </p:spTree>
    <p:extLst>
      <p:ext uri="{BB962C8B-B14F-4D97-AF65-F5344CB8AC3E}">
        <p14:creationId xmlns:p14="http://schemas.microsoft.com/office/powerpoint/2010/main" val="1132165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1"/>
            <a:ext cx="8229600" cy="1143000"/>
          </a:xfrm>
        </p:spPr>
        <p:txBody>
          <a:bodyPr/>
          <a:lstStyle/>
          <a:p>
            <a:r>
              <a:rPr lang="en-US" dirty="0" smtClean="0"/>
              <a:t>Recommended Resources</a:t>
            </a:r>
            <a:endParaRPr lang="en-US" dirty="0"/>
          </a:p>
        </p:txBody>
      </p:sp>
      <p:pic>
        <p:nvPicPr>
          <p:cNvPr id="3" name="Picture 2"/>
          <p:cNvPicPr>
            <a:picLocks noChangeAspect="1"/>
          </p:cNvPicPr>
          <p:nvPr/>
        </p:nvPicPr>
        <p:blipFill>
          <a:blip r:embed="rId2"/>
          <a:stretch>
            <a:fillRect/>
          </a:stretch>
        </p:blipFill>
        <p:spPr>
          <a:xfrm>
            <a:off x="289280" y="1417638"/>
            <a:ext cx="4560309" cy="3040206"/>
          </a:xfrm>
          <a:prstGeom prst="rect">
            <a:avLst/>
          </a:prstGeom>
        </p:spPr>
      </p:pic>
      <p:sp>
        <p:nvSpPr>
          <p:cNvPr id="4" name="TextBox 3"/>
          <p:cNvSpPr txBox="1"/>
          <p:nvPr/>
        </p:nvSpPr>
        <p:spPr>
          <a:xfrm>
            <a:off x="5182954" y="1587270"/>
            <a:ext cx="3608680" cy="1200328"/>
          </a:xfrm>
          <a:prstGeom prst="rect">
            <a:avLst/>
          </a:prstGeom>
          <a:noFill/>
        </p:spPr>
        <p:txBody>
          <a:bodyPr wrap="none" rtlCol="0">
            <a:spAutoFit/>
          </a:bodyPr>
          <a:lstStyle/>
          <a:p>
            <a:pPr marL="285750" indent="-285750">
              <a:buFont typeface="Arial"/>
              <a:buChar char="•"/>
            </a:pPr>
            <a:r>
              <a:rPr lang="en-US" sz="2400" dirty="0" smtClean="0">
                <a:solidFill>
                  <a:srgbClr val="FFFFFF"/>
                </a:solidFill>
              </a:rPr>
              <a:t>Office Hours</a:t>
            </a:r>
          </a:p>
          <a:p>
            <a:pPr marL="285750" indent="-285750">
              <a:buFont typeface="Arial"/>
              <a:buChar char="•"/>
            </a:pPr>
            <a:r>
              <a:rPr lang="en-US" sz="2400" dirty="0" smtClean="0">
                <a:solidFill>
                  <a:srgbClr val="FFFFFF"/>
                </a:solidFill>
              </a:rPr>
              <a:t>Supplemental Instruction</a:t>
            </a:r>
          </a:p>
          <a:p>
            <a:pPr marL="285750" indent="-285750">
              <a:buFont typeface="Arial"/>
              <a:buChar char="•"/>
            </a:pPr>
            <a:r>
              <a:rPr lang="en-US" sz="2400" dirty="0" smtClean="0">
                <a:solidFill>
                  <a:srgbClr val="FFFFFF"/>
                </a:solidFill>
              </a:rPr>
              <a:t>STEM Sessions</a:t>
            </a:r>
            <a:endParaRPr lang="en-US" sz="2400" dirty="0">
              <a:solidFill>
                <a:srgbClr val="FFFFFF"/>
              </a:solidFill>
            </a:endParaRPr>
          </a:p>
        </p:txBody>
      </p:sp>
      <p:sp>
        <p:nvSpPr>
          <p:cNvPr id="6" name="TextBox 5">
            <a:hlinkClick r:id="rId3"/>
          </p:cNvPr>
          <p:cNvSpPr txBox="1"/>
          <p:nvPr/>
        </p:nvSpPr>
        <p:spPr>
          <a:xfrm>
            <a:off x="948635" y="5214449"/>
            <a:ext cx="7368874" cy="461665"/>
          </a:xfrm>
          <a:prstGeom prst="rect">
            <a:avLst/>
          </a:prstGeom>
          <a:noFill/>
        </p:spPr>
        <p:txBody>
          <a:bodyPr wrap="none" rtlCol="0">
            <a:spAutoFit/>
          </a:bodyPr>
          <a:lstStyle/>
          <a:p>
            <a:r>
              <a:rPr lang="en-US" sz="2400" dirty="0" smtClean="0">
                <a:solidFill>
                  <a:srgbClr val="FFFFFF"/>
                </a:solidFill>
              </a:rPr>
              <a:t>http://</a:t>
            </a:r>
            <a:r>
              <a:rPr lang="en-US" sz="2400" dirty="0" err="1" smtClean="0">
                <a:solidFill>
                  <a:srgbClr val="FFFFFF"/>
                </a:solidFill>
              </a:rPr>
              <a:t>www.nku.edu</a:t>
            </a:r>
            <a:r>
              <a:rPr lang="en-US" sz="2400" dirty="0" smtClean="0">
                <a:solidFill>
                  <a:srgbClr val="FFFFFF"/>
                </a:solidFill>
              </a:rPr>
              <a:t>/~</a:t>
            </a:r>
            <a:r>
              <a:rPr lang="en-US" sz="2400" dirty="0" err="1" smtClean="0">
                <a:solidFill>
                  <a:srgbClr val="FFFFFF"/>
                </a:solidFill>
              </a:rPr>
              <a:t>russellk</a:t>
            </a:r>
            <a:r>
              <a:rPr lang="en-US" sz="2400" dirty="0" smtClean="0">
                <a:solidFill>
                  <a:srgbClr val="FFFFFF"/>
                </a:solidFill>
              </a:rPr>
              <a:t>/courses/chm310/310.htm</a:t>
            </a:r>
            <a:endParaRPr lang="en-US" sz="2400" dirty="0">
              <a:solidFill>
                <a:srgbClr val="FFFFFF"/>
              </a:solidFill>
            </a:endParaRPr>
          </a:p>
        </p:txBody>
      </p:sp>
    </p:spTree>
    <p:extLst>
      <p:ext uri="{BB962C8B-B14F-4D97-AF65-F5344CB8AC3E}">
        <p14:creationId xmlns:p14="http://schemas.microsoft.com/office/powerpoint/2010/main" val="255174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3"/>
            <a:ext cx="8229600" cy="1143000"/>
          </a:xfrm>
        </p:spPr>
        <p:txBody>
          <a:bodyPr/>
          <a:lstStyle/>
          <a:p>
            <a:r>
              <a:rPr lang="en-US" dirty="0" smtClean="0"/>
              <a:t>Recommended Resources</a:t>
            </a:r>
            <a:endParaRPr lang="en-US" dirty="0"/>
          </a:p>
        </p:txBody>
      </p:sp>
      <p:pic>
        <p:nvPicPr>
          <p:cNvPr id="5" name="Picture 4"/>
          <p:cNvPicPr>
            <a:picLocks noChangeAspect="1"/>
          </p:cNvPicPr>
          <p:nvPr/>
        </p:nvPicPr>
        <p:blipFill>
          <a:blip r:embed="rId2"/>
          <a:stretch>
            <a:fillRect/>
          </a:stretch>
        </p:blipFill>
        <p:spPr>
          <a:xfrm>
            <a:off x="702010" y="1417638"/>
            <a:ext cx="3987360" cy="2033714"/>
          </a:xfrm>
          <a:prstGeom prst="rect">
            <a:avLst/>
          </a:prstGeom>
        </p:spPr>
      </p:pic>
      <p:pic>
        <p:nvPicPr>
          <p:cNvPr id="7" name="Picture 6"/>
          <p:cNvPicPr>
            <a:picLocks noChangeAspect="1"/>
          </p:cNvPicPr>
          <p:nvPr/>
        </p:nvPicPr>
        <p:blipFill rotWithShape="1">
          <a:blip r:embed="rId3"/>
          <a:srcRect t="9333" b="10407"/>
          <a:stretch/>
        </p:blipFill>
        <p:spPr>
          <a:xfrm>
            <a:off x="5854749" y="1417638"/>
            <a:ext cx="2239248" cy="1797218"/>
          </a:xfrm>
          <a:prstGeom prst="rect">
            <a:avLst/>
          </a:prstGeom>
        </p:spPr>
      </p:pic>
      <p:pic>
        <p:nvPicPr>
          <p:cNvPr id="8" name="Picture 7"/>
          <p:cNvPicPr>
            <a:picLocks noChangeAspect="1"/>
          </p:cNvPicPr>
          <p:nvPr/>
        </p:nvPicPr>
        <p:blipFill>
          <a:blip r:embed="rId4"/>
          <a:stretch>
            <a:fillRect/>
          </a:stretch>
        </p:blipFill>
        <p:spPr>
          <a:xfrm>
            <a:off x="2242396" y="3926224"/>
            <a:ext cx="4107338" cy="2570020"/>
          </a:xfrm>
          <a:prstGeom prst="rect">
            <a:avLst/>
          </a:prstGeom>
        </p:spPr>
      </p:pic>
    </p:spTree>
    <p:extLst>
      <p:ext uri="{BB962C8B-B14F-4D97-AF65-F5344CB8AC3E}">
        <p14:creationId xmlns:p14="http://schemas.microsoft.com/office/powerpoint/2010/main" val="4262838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42"/>
            <a:ext cx="8229600" cy="1143000"/>
          </a:xfrm>
        </p:spPr>
        <p:txBody>
          <a:bodyPr/>
          <a:lstStyle/>
          <a:p>
            <a:r>
              <a:rPr lang="en-US" dirty="0" smtClean="0"/>
              <a:t>Grading</a:t>
            </a:r>
            <a:endParaRPr lang="en-US" dirty="0"/>
          </a:p>
        </p:txBody>
      </p:sp>
      <p:sp>
        <p:nvSpPr>
          <p:cNvPr id="3" name="TextBox 2"/>
          <p:cNvSpPr txBox="1"/>
          <p:nvPr/>
        </p:nvSpPr>
        <p:spPr>
          <a:xfrm>
            <a:off x="198907" y="1694845"/>
            <a:ext cx="2126779" cy="1077218"/>
          </a:xfrm>
          <a:prstGeom prst="rect">
            <a:avLst/>
          </a:prstGeom>
          <a:noFill/>
        </p:spPr>
        <p:txBody>
          <a:bodyPr wrap="square" rtlCol="0">
            <a:spAutoFit/>
          </a:bodyPr>
          <a:lstStyle/>
          <a:p>
            <a:pPr algn="ctr"/>
            <a:r>
              <a:rPr lang="en-US" sz="3200" dirty="0" smtClean="0">
                <a:solidFill>
                  <a:srgbClr val="FFFFFF"/>
                </a:solidFill>
              </a:rPr>
              <a:t>540  Total Points</a:t>
            </a:r>
            <a:endParaRPr lang="en-US" sz="3200" dirty="0">
              <a:solidFill>
                <a:srgbClr val="FFFFFF"/>
              </a:solidFill>
            </a:endParaRPr>
          </a:p>
        </p:txBody>
      </p:sp>
      <p:sp>
        <p:nvSpPr>
          <p:cNvPr id="4" name="TextBox 3"/>
          <p:cNvSpPr txBox="1"/>
          <p:nvPr/>
        </p:nvSpPr>
        <p:spPr>
          <a:xfrm>
            <a:off x="4773776" y="1572453"/>
            <a:ext cx="3683515" cy="1569660"/>
          </a:xfrm>
          <a:prstGeom prst="rect">
            <a:avLst/>
          </a:prstGeom>
          <a:noFill/>
        </p:spPr>
        <p:txBody>
          <a:bodyPr wrap="square" rtlCol="0">
            <a:spAutoFit/>
          </a:bodyPr>
          <a:lstStyle/>
          <a:p>
            <a:pPr marL="342900" indent="-342900">
              <a:buFont typeface="Arial"/>
              <a:buChar char="•"/>
            </a:pPr>
            <a:r>
              <a:rPr lang="en-US" sz="2400" dirty="0" smtClean="0">
                <a:solidFill>
                  <a:srgbClr val="FFFFFF"/>
                </a:solidFill>
              </a:rPr>
              <a:t>Daily Quizzes		45</a:t>
            </a:r>
          </a:p>
          <a:p>
            <a:pPr marL="342900" indent="-342900">
              <a:buFont typeface="Arial"/>
              <a:buChar char="•"/>
            </a:pPr>
            <a:r>
              <a:rPr lang="en-US" sz="2400" dirty="0" smtClean="0">
                <a:solidFill>
                  <a:srgbClr val="FFFFFF"/>
                </a:solidFill>
              </a:rPr>
              <a:t>OWL Homework 	45</a:t>
            </a:r>
          </a:p>
          <a:p>
            <a:pPr marL="342900" indent="-342900">
              <a:buFont typeface="Arial"/>
              <a:buChar char="•"/>
            </a:pPr>
            <a:r>
              <a:rPr lang="en-US" sz="2400" dirty="0" smtClean="0">
                <a:solidFill>
                  <a:srgbClr val="FFFFFF"/>
                </a:solidFill>
              </a:rPr>
              <a:t>Semester Exams	300 </a:t>
            </a:r>
          </a:p>
          <a:p>
            <a:pPr marL="342900" indent="-342900">
              <a:buFont typeface="Arial"/>
              <a:buChar char="•"/>
            </a:pPr>
            <a:r>
              <a:rPr lang="en-US" sz="2400" dirty="0" smtClean="0">
                <a:solidFill>
                  <a:srgbClr val="FFFFFF"/>
                </a:solidFill>
              </a:rPr>
              <a:t>Final Exam			150</a:t>
            </a:r>
            <a:endParaRPr lang="en-US" sz="2400" dirty="0">
              <a:solidFill>
                <a:srgbClr val="FFFFFF"/>
              </a:solidFill>
            </a:endParaRPr>
          </a:p>
        </p:txBody>
      </p:sp>
      <p:sp>
        <p:nvSpPr>
          <p:cNvPr id="5" name="Right Arrow 4"/>
          <p:cNvSpPr/>
          <p:nvPr/>
        </p:nvSpPr>
        <p:spPr>
          <a:xfrm>
            <a:off x="2585803" y="1881838"/>
            <a:ext cx="1927871" cy="523041"/>
          </a:xfrm>
          <a:prstGeom prst="rightArrow">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600200" y="3060700"/>
            <a:ext cx="5943600" cy="736600"/>
          </a:xfrm>
          <a:prstGeom prst="rect">
            <a:avLst/>
          </a:prstGeom>
        </p:spPr>
      </p:pic>
      <p:sp>
        <p:nvSpPr>
          <p:cNvPr id="9" name="TextBox 8"/>
          <p:cNvSpPr txBox="1"/>
          <p:nvPr/>
        </p:nvSpPr>
        <p:spPr>
          <a:xfrm>
            <a:off x="1211664" y="3890933"/>
            <a:ext cx="6604020" cy="2677656"/>
          </a:xfrm>
          <a:prstGeom prst="rect">
            <a:avLst/>
          </a:prstGeom>
          <a:noFill/>
        </p:spPr>
        <p:txBody>
          <a:bodyPr wrap="square" rtlCol="0">
            <a:spAutoFit/>
          </a:bodyPr>
          <a:lstStyle/>
          <a:p>
            <a:r>
              <a:rPr lang="en-US" sz="2400" b="0" i="0" u="none" strike="noStrike" baseline="0" dirty="0" smtClean="0">
                <a:solidFill>
                  <a:srgbClr val="FFFFFF"/>
                </a:solidFill>
                <a:latin typeface="Calibri"/>
                <a:ea typeface="ＭＳ 明朝"/>
                <a:cs typeface="Calibri"/>
              </a:rPr>
              <a:t>A   (≥ 86.00%)		             A-  (83.00 – 85.99%)             </a:t>
            </a:r>
          </a:p>
          <a:p>
            <a:r>
              <a:rPr lang="en-US" sz="2400" b="0" i="0" u="none" strike="noStrike" baseline="0" dirty="0" smtClean="0">
                <a:solidFill>
                  <a:srgbClr val="FFFFFF"/>
                </a:solidFill>
                <a:latin typeface="Calibri"/>
                <a:ea typeface="ＭＳ 明朝"/>
                <a:cs typeface="Calibri"/>
              </a:rPr>
              <a:t>B+  (80.00 – 82.99%)		B   (76.00 – 79.99%)	</a:t>
            </a:r>
          </a:p>
          <a:p>
            <a:r>
              <a:rPr lang="en-US" sz="2400" b="0" i="0" u="none" strike="noStrike" baseline="0" dirty="0" smtClean="0">
                <a:solidFill>
                  <a:srgbClr val="FFFFFF"/>
                </a:solidFill>
                <a:latin typeface="Calibri"/>
                <a:ea typeface="ＭＳ 明朝"/>
                <a:cs typeface="Calibri"/>
              </a:rPr>
              <a:t>B-  (73.00 – 75.99%)          C+  (69.00 – 72.99%)</a:t>
            </a:r>
          </a:p>
          <a:p>
            <a:r>
              <a:rPr lang="en-US" sz="2400" b="0" i="0" u="none" strike="noStrike" baseline="0" dirty="0" smtClean="0">
                <a:solidFill>
                  <a:srgbClr val="FFFFFF"/>
                </a:solidFill>
                <a:latin typeface="Calibri"/>
                <a:ea typeface="ＭＳ 明朝"/>
                <a:cs typeface="Calibri"/>
              </a:rPr>
              <a:t>C   (64.00 – 68.99%)		C-  (60.00 – 63.99%)	           </a:t>
            </a:r>
          </a:p>
          <a:p>
            <a:r>
              <a:rPr lang="en-US" sz="2400" b="0" i="0" u="none" strike="noStrike" baseline="0" dirty="0" smtClean="0">
                <a:solidFill>
                  <a:srgbClr val="FFFFFF"/>
                </a:solidFill>
                <a:latin typeface="Calibri"/>
                <a:ea typeface="ＭＳ 明朝"/>
                <a:cs typeface="Calibri"/>
              </a:rPr>
              <a:t>D+  (55.00 – 59.99%)	     </a:t>
            </a:r>
            <a:r>
              <a:rPr lang="en-US" sz="2400" dirty="0">
                <a:solidFill>
                  <a:srgbClr val="FFFFFF"/>
                </a:solidFill>
                <a:latin typeface="Calibri"/>
                <a:ea typeface="ＭＳ 明朝"/>
                <a:cs typeface="Calibri"/>
              </a:rPr>
              <a:t> </a:t>
            </a:r>
            <a:r>
              <a:rPr lang="en-US" sz="2400" dirty="0" smtClean="0">
                <a:solidFill>
                  <a:srgbClr val="FFFFFF"/>
                </a:solidFill>
                <a:latin typeface="Calibri"/>
                <a:ea typeface="ＭＳ 明朝"/>
                <a:cs typeface="Calibri"/>
              </a:rPr>
              <a:t> </a:t>
            </a:r>
            <a:r>
              <a:rPr lang="en-US" sz="2400" b="0" i="0" u="none" strike="noStrike" baseline="0" dirty="0" smtClean="0">
                <a:solidFill>
                  <a:srgbClr val="FFFFFF"/>
                </a:solidFill>
                <a:latin typeface="Calibri"/>
                <a:ea typeface="ＭＳ 明朝"/>
                <a:cs typeface="Calibri"/>
              </a:rPr>
              <a:t>D   (50.00 – 54.99%)		</a:t>
            </a:r>
          </a:p>
          <a:p>
            <a:r>
              <a:rPr lang="en-US" sz="2400" b="0" i="0" u="none" strike="noStrike" baseline="0" dirty="0" smtClean="0">
                <a:solidFill>
                  <a:srgbClr val="FFFFFF"/>
                </a:solidFill>
                <a:latin typeface="Calibri"/>
                <a:ea typeface="ＭＳ 明朝"/>
                <a:cs typeface="Calibri"/>
              </a:rPr>
              <a:t>F    (≤ 49.99%)</a:t>
            </a:r>
          </a:p>
          <a:p>
            <a:endParaRPr lang="en-US" sz="2400" dirty="0">
              <a:solidFill>
                <a:srgbClr val="FFFFFF"/>
              </a:solidFill>
              <a:latin typeface="Calibri"/>
              <a:cs typeface="Calibri"/>
            </a:endParaRPr>
          </a:p>
        </p:txBody>
      </p:sp>
    </p:spTree>
    <p:extLst>
      <p:ext uri="{BB962C8B-B14F-4D97-AF65-F5344CB8AC3E}">
        <p14:creationId xmlns:p14="http://schemas.microsoft.com/office/powerpoint/2010/main" val="709328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1"/>
            <a:ext cx="8229600" cy="1143000"/>
          </a:xfrm>
        </p:spPr>
        <p:txBody>
          <a:bodyPr/>
          <a:lstStyle/>
          <a:p>
            <a:r>
              <a:rPr lang="en-US" dirty="0" smtClean="0"/>
              <a:t>Out of Class Exams</a:t>
            </a:r>
            <a:endParaRPr lang="en-US" dirty="0"/>
          </a:p>
        </p:txBody>
      </p:sp>
      <p:pic>
        <p:nvPicPr>
          <p:cNvPr id="3" name="Picture 2"/>
          <p:cNvPicPr>
            <a:picLocks noChangeAspect="1"/>
          </p:cNvPicPr>
          <p:nvPr/>
        </p:nvPicPr>
        <p:blipFill>
          <a:blip r:embed="rId3"/>
          <a:stretch>
            <a:fillRect/>
          </a:stretch>
        </p:blipFill>
        <p:spPr>
          <a:xfrm>
            <a:off x="2409115" y="1234050"/>
            <a:ext cx="4394841" cy="3296131"/>
          </a:xfrm>
          <a:prstGeom prst="rect">
            <a:avLst/>
          </a:prstGeom>
        </p:spPr>
      </p:pic>
      <p:sp>
        <p:nvSpPr>
          <p:cNvPr id="4" name="TextBox 3"/>
          <p:cNvSpPr txBox="1"/>
          <p:nvPr/>
        </p:nvSpPr>
        <p:spPr>
          <a:xfrm>
            <a:off x="351290" y="4795483"/>
            <a:ext cx="8335510" cy="1815882"/>
          </a:xfrm>
          <a:prstGeom prst="rect">
            <a:avLst/>
          </a:prstGeom>
          <a:noFill/>
        </p:spPr>
        <p:txBody>
          <a:bodyPr wrap="none" rtlCol="0">
            <a:spAutoFit/>
          </a:bodyPr>
          <a:lstStyle/>
          <a:p>
            <a:pPr lvl="0"/>
            <a:r>
              <a:rPr lang="en-US" sz="2800" b="1" dirty="0">
                <a:solidFill>
                  <a:srgbClr val="FFFFFF"/>
                </a:solidFill>
              </a:rPr>
              <a:t>Exam 1 – September </a:t>
            </a:r>
            <a:r>
              <a:rPr lang="en-US" sz="2800" b="1" dirty="0" smtClean="0">
                <a:solidFill>
                  <a:srgbClr val="FFFFFF"/>
                </a:solidFill>
              </a:rPr>
              <a:t>30</a:t>
            </a:r>
            <a:r>
              <a:rPr lang="en-US" sz="2800" b="1" baseline="30000" dirty="0" smtClean="0">
                <a:solidFill>
                  <a:srgbClr val="FFFFFF"/>
                </a:solidFill>
              </a:rPr>
              <a:t>th</a:t>
            </a:r>
            <a:r>
              <a:rPr lang="en-US" sz="2800" b="1" dirty="0">
                <a:solidFill>
                  <a:srgbClr val="FFFFFF"/>
                </a:solidFill>
              </a:rPr>
              <a:t>, 2:30 – 5:30 PM, room SC 201 </a:t>
            </a:r>
            <a:endParaRPr lang="en-US" sz="2800" dirty="0">
              <a:solidFill>
                <a:srgbClr val="FFFFFF"/>
              </a:solidFill>
            </a:endParaRPr>
          </a:p>
          <a:p>
            <a:pPr lvl="0"/>
            <a:r>
              <a:rPr lang="en-US" sz="2800" b="1" dirty="0">
                <a:solidFill>
                  <a:srgbClr val="FFFFFF"/>
                </a:solidFill>
              </a:rPr>
              <a:t>Exam 2 – </a:t>
            </a:r>
            <a:r>
              <a:rPr lang="en-US" sz="2800" b="1" dirty="0" err="1" smtClean="0">
                <a:solidFill>
                  <a:srgbClr val="FFFFFF"/>
                </a:solidFill>
              </a:rPr>
              <a:t>Rocktober</a:t>
            </a:r>
            <a:r>
              <a:rPr lang="en-US" sz="2800" b="1" dirty="0" smtClean="0">
                <a:solidFill>
                  <a:srgbClr val="FFFFFF"/>
                </a:solidFill>
              </a:rPr>
              <a:t> </a:t>
            </a:r>
            <a:r>
              <a:rPr lang="en-US" sz="2800" b="1" dirty="0" smtClean="0">
                <a:solidFill>
                  <a:srgbClr val="FFFFFF"/>
                </a:solidFill>
              </a:rPr>
              <a:t>28</a:t>
            </a:r>
            <a:r>
              <a:rPr lang="en-US" sz="2800" b="1" baseline="30000" dirty="0" smtClean="0">
                <a:solidFill>
                  <a:srgbClr val="FFFFFF"/>
                </a:solidFill>
              </a:rPr>
              <a:t>th</a:t>
            </a:r>
            <a:r>
              <a:rPr lang="en-US" sz="2800" b="1" dirty="0">
                <a:solidFill>
                  <a:srgbClr val="FFFFFF"/>
                </a:solidFill>
              </a:rPr>
              <a:t>, 2:30 – 5:30 PM, room SC 201 </a:t>
            </a:r>
            <a:endParaRPr lang="en-US" sz="2800" dirty="0">
              <a:solidFill>
                <a:srgbClr val="FFFFFF"/>
              </a:solidFill>
            </a:endParaRPr>
          </a:p>
          <a:p>
            <a:pPr lvl="0"/>
            <a:r>
              <a:rPr lang="en-US" sz="2800" b="1" dirty="0">
                <a:solidFill>
                  <a:srgbClr val="FFFFFF"/>
                </a:solidFill>
              </a:rPr>
              <a:t>Exam 3 – </a:t>
            </a:r>
            <a:r>
              <a:rPr lang="en-US" sz="2800" b="1" dirty="0" smtClean="0">
                <a:solidFill>
                  <a:srgbClr val="FFFFFF"/>
                </a:solidFill>
              </a:rPr>
              <a:t>December 2</a:t>
            </a:r>
            <a:r>
              <a:rPr lang="en-US" sz="2800" b="1" baseline="30000" dirty="0" smtClean="0">
                <a:solidFill>
                  <a:srgbClr val="FFFFFF"/>
                </a:solidFill>
              </a:rPr>
              <a:t>nd</a:t>
            </a:r>
            <a:r>
              <a:rPr lang="en-US" sz="2800" b="1" dirty="0" smtClean="0">
                <a:solidFill>
                  <a:srgbClr val="FFFFFF"/>
                </a:solidFill>
              </a:rPr>
              <a:t>, </a:t>
            </a:r>
            <a:r>
              <a:rPr lang="en-US" sz="2800" b="1" dirty="0">
                <a:solidFill>
                  <a:srgbClr val="FFFFFF"/>
                </a:solidFill>
              </a:rPr>
              <a:t>2:30 – 5:30 PM, room SC 201 </a:t>
            </a:r>
            <a:endParaRPr lang="en-US" sz="2800" dirty="0">
              <a:solidFill>
                <a:srgbClr val="FFFFFF"/>
              </a:solidFill>
            </a:endParaRPr>
          </a:p>
          <a:p>
            <a:endParaRPr lang="en-US" sz="2800" dirty="0">
              <a:solidFill>
                <a:srgbClr val="FFFFFF"/>
              </a:solidFill>
            </a:endParaRPr>
          </a:p>
        </p:txBody>
      </p:sp>
    </p:spTree>
    <p:extLst>
      <p:ext uri="{BB962C8B-B14F-4D97-AF65-F5344CB8AC3E}">
        <p14:creationId xmlns:p14="http://schemas.microsoft.com/office/powerpoint/2010/main" val="3814101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1"/>
            <a:ext cx="8229600" cy="1143000"/>
          </a:xfrm>
        </p:spPr>
        <p:txBody>
          <a:bodyPr/>
          <a:lstStyle/>
          <a:p>
            <a:r>
              <a:rPr lang="en-US" dirty="0" smtClean="0"/>
              <a:t>Classroom Etiquette</a:t>
            </a:r>
            <a:endParaRPr lang="en-US" dirty="0"/>
          </a:p>
        </p:txBody>
      </p:sp>
      <p:pic>
        <p:nvPicPr>
          <p:cNvPr id="3" name="Picture 2"/>
          <p:cNvPicPr>
            <a:picLocks noChangeAspect="1"/>
          </p:cNvPicPr>
          <p:nvPr/>
        </p:nvPicPr>
        <p:blipFill rotWithShape="1">
          <a:blip r:embed="rId2"/>
          <a:srcRect l="3000" t="5415" r="4380" b="23135"/>
          <a:stretch/>
        </p:blipFill>
        <p:spPr>
          <a:xfrm>
            <a:off x="4421862" y="1250849"/>
            <a:ext cx="3779240" cy="2038544"/>
          </a:xfrm>
          <a:prstGeom prst="rect">
            <a:avLst/>
          </a:prstGeom>
        </p:spPr>
      </p:pic>
      <p:grpSp>
        <p:nvGrpSpPr>
          <p:cNvPr id="6" name="Group 5"/>
          <p:cNvGrpSpPr/>
          <p:nvPr/>
        </p:nvGrpSpPr>
        <p:grpSpPr>
          <a:xfrm>
            <a:off x="457200" y="979329"/>
            <a:ext cx="2365459" cy="2482249"/>
            <a:chOff x="45894" y="2187830"/>
            <a:chExt cx="3440490" cy="3151965"/>
          </a:xfrm>
        </p:grpSpPr>
        <p:pic>
          <p:nvPicPr>
            <p:cNvPr id="4" name="Picture 3"/>
            <p:cNvPicPr>
              <a:picLocks noChangeAspect="1"/>
            </p:cNvPicPr>
            <p:nvPr/>
          </p:nvPicPr>
          <p:blipFill>
            <a:blip r:embed="rId3"/>
            <a:stretch>
              <a:fillRect/>
            </a:stretch>
          </p:blipFill>
          <p:spPr>
            <a:xfrm>
              <a:off x="760362" y="2493820"/>
              <a:ext cx="2009365" cy="2501198"/>
            </a:xfrm>
            <a:prstGeom prst="rect">
              <a:avLst/>
            </a:prstGeom>
          </p:spPr>
        </p:pic>
        <p:sp>
          <p:nvSpPr>
            <p:cNvPr id="5" name="&quot;No&quot; Symbol 4"/>
            <p:cNvSpPr/>
            <p:nvPr/>
          </p:nvSpPr>
          <p:spPr>
            <a:xfrm>
              <a:off x="45894" y="2187830"/>
              <a:ext cx="3440490" cy="3151965"/>
            </a:xfrm>
            <a:prstGeom prst="noSmoking">
              <a:avLst>
                <a:gd name="adj" fmla="val 5218"/>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4"/>
          <a:stretch>
            <a:fillRect/>
          </a:stretch>
        </p:blipFill>
        <p:spPr>
          <a:xfrm>
            <a:off x="2457173" y="3810762"/>
            <a:ext cx="5086005" cy="2873593"/>
          </a:xfrm>
          <a:prstGeom prst="rect">
            <a:avLst/>
          </a:prstGeom>
        </p:spPr>
      </p:pic>
    </p:spTree>
    <p:extLst>
      <p:ext uri="{BB962C8B-B14F-4D97-AF65-F5344CB8AC3E}">
        <p14:creationId xmlns:p14="http://schemas.microsoft.com/office/powerpoint/2010/main" val="95090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171F16"/>
              </a:clrFrom>
              <a:clrTo>
                <a:srgbClr val="171F16">
                  <a:alpha val="0"/>
                </a:srgbClr>
              </a:clrTo>
            </a:clrChange>
          </a:blip>
          <a:stretch>
            <a:fillRect/>
          </a:stretch>
        </p:blipFill>
        <p:spPr>
          <a:xfrm>
            <a:off x="1297673" y="3525117"/>
            <a:ext cx="6445179" cy="1997098"/>
          </a:xfrm>
          <a:prstGeom prst="rect">
            <a:avLst/>
          </a:prstGeom>
        </p:spPr>
      </p:pic>
      <p:sp>
        <p:nvSpPr>
          <p:cNvPr id="2" name="Title 1"/>
          <p:cNvSpPr>
            <a:spLocks noGrp="1"/>
          </p:cNvSpPr>
          <p:nvPr>
            <p:ph type="title"/>
          </p:nvPr>
        </p:nvSpPr>
        <p:spPr>
          <a:xfrm>
            <a:off x="457200" y="-16043"/>
            <a:ext cx="8229600" cy="1143000"/>
          </a:xfrm>
        </p:spPr>
        <p:txBody>
          <a:bodyPr/>
          <a:lstStyle/>
          <a:p>
            <a:r>
              <a:rPr lang="en-US" dirty="0" smtClean="0"/>
              <a:t>Communication</a:t>
            </a:r>
            <a:endParaRPr lang="en-US" dirty="0"/>
          </a:p>
        </p:txBody>
      </p:sp>
      <p:pic>
        <p:nvPicPr>
          <p:cNvPr id="4" name="Picture 3"/>
          <p:cNvPicPr>
            <a:picLocks noChangeAspect="1"/>
          </p:cNvPicPr>
          <p:nvPr/>
        </p:nvPicPr>
        <p:blipFill>
          <a:blip r:embed="rId3"/>
          <a:stretch>
            <a:fillRect/>
          </a:stretch>
        </p:blipFill>
        <p:spPr>
          <a:xfrm>
            <a:off x="1453342" y="965175"/>
            <a:ext cx="5921690" cy="1785216"/>
          </a:xfrm>
          <a:prstGeom prst="rect">
            <a:avLst/>
          </a:prstGeom>
        </p:spPr>
      </p:pic>
    </p:spTree>
    <p:extLst>
      <p:ext uri="{BB962C8B-B14F-4D97-AF65-F5344CB8AC3E}">
        <p14:creationId xmlns:p14="http://schemas.microsoft.com/office/powerpoint/2010/main" val="287209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42"/>
            <a:ext cx="8229600" cy="1143000"/>
          </a:xfrm>
        </p:spPr>
        <p:txBody>
          <a:bodyPr/>
          <a:lstStyle/>
          <a:p>
            <a:r>
              <a:rPr lang="en-US" dirty="0" smtClean="0"/>
              <a:t>OWL Homework</a:t>
            </a:r>
            <a:endParaRPr lang="en-US" dirty="0"/>
          </a:p>
        </p:txBody>
      </p:sp>
      <p:pic>
        <p:nvPicPr>
          <p:cNvPr id="3" name="Picture 2"/>
          <p:cNvPicPr>
            <a:picLocks noChangeAspect="1"/>
          </p:cNvPicPr>
          <p:nvPr/>
        </p:nvPicPr>
        <p:blipFill>
          <a:blip r:embed="rId3"/>
          <a:stretch>
            <a:fillRect/>
          </a:stretch>
        </p:blipFill>
        <p:spPr>
          <a:xfrm>
            <a:off x="1344632" y="1285158"/>
            <a:ext cx="6478990" cy="4231942"/>
          </a:xfrm>
          <a:prstGeom prst="rect">
            <a:avLst/>
          </a:prstGeom>
        </p:spPr>
      </p:pic>
      <p:sp>
        <p:nvSpPr>
          <p:cNvPr id="4" name="TextBox 3"/>
          <p:cNvSpPr txBox="1"/>
          <p:nvPr/>
        </p:nvSpPr>
        <p:spPr>
          <a:xfrm>
            <a:off x="948635" y="5749932"/>
            <a:ext cx="7600157" cy="461665"/>
          </a:xfrm>
          <a:prstGeom prst="rect">
            <a:avLst/>
          </a:prstGeom>
          <a:noFill/>
        </p:spPr>
        <p:txBody>
          <a:bodyPr wrap="none" rtlCol="0">
            <a:spAutoFit/>
          </a:bodyPr>
          <a:lstStyle/>
          <a:p>
            <a:r>
              <a:rPr lang="en-US" sz="2400" b="1" i="1" dirty="0" smtClean="0">
                <a:solidFill>
                  <a:srgbClr val="FFFFFF"/>
                </a:solidFill>
              </a:rPr>
              <a:t>Due on select Wednesdays at 11:55 PM – NO EXTENSIONS</a:t>
            </a:r>
            <a:endParaRPr lang="en-US" sz="2400" b="1" i="1" dirty="0">
              <a:solidFill>
                <a:srgbClr val="FFFFFF"/>
              </a:solidFill>
            </a:endParaRPr>
          </a:p>
        </p:txBody>
      </p:sp>
    </p:spTree>
    <p:extLst>
      <p:ext uri="{BB962C8B-B14F-4D97-AF65-F5344CB8AC3E}">
        <p14:creationId xmlns:p14="http://schemas.microsoft.com/office/powerpoint/2010/main" val="2236259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55b6793-75e9-44a5-9ec2-e50126d571f4"/>
  <p:tag name="TPVERSION" val="6"/>
  <p:tag name="TPFULLVERSION" val="6.2.1.5"/>
  <p:tag name="PPTVERSION" val="14"/>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TotalTime>
  <Words>440</Words>
  <Application>Microsoft Macintosh PowerPoint</Application>
  <PresentationFormat>On-screen Show (4:3)</PresentationFormat>
  <Paragraphs>59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Organic Chemistry CHE 310-002</vt:lpstr>
      <vt:lpstr>Required Materials</vt:lpstr>
      <vt:lpstr>Recommended Resources</vt:lpstr>
      <vt:lpstr>Recommended Resources</vt:lpstr>
      <vt:lpstr>Grading</vt:lpstr>
      <vt:lpstr>Out of Class Exams</vt:lpstr>
      <vt:lpstr>Classroom Etiquette</vt:lpstr>
      <vt:lpstr>Communication</vt:lpstr>
      <vt:lpstr>OWL Homework</vt:lpstr>
      <vt:lpstr>A quiz a day helps keep poor grades away?</vt:lpstr>
      <vt:lpstr>A quiz a day helps keep poor grades away!</vt:lpstr>
      <vt:lpstr>Re-Grade Request</vt:lpstr>
      <vt:lpstr>Disability Services</vt:lpstr>
      <vt:lpstr>Student Evaluations</vt:lpstr>
      <vt:lpstr>Mastery of Content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CHE 310-001</dc:title>
  <dc:creator>Amber</dc:creator>
  <cp:lastModifiedBy>KC Russell</cp:lastModifiedBy>
  <cp:revision>27</cp:revision>
  <dcterms:created xsi:type="dcterms:W3CDTF">2015-08-16T23:17:11Z</dcterms:created>
  <dcterms:modified xsi:type="dcterms:W3CDTF">2016-08-22T01:59:17Z</dcterms:modified>
</cp:coreProperties>
</file>